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13BFE8-3EE2-473B-8360-CC401F693042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9DC72C2-8778-44E0-A8D5-BF70BB622A0E}" type="datetime1">
              <a:rPr lang="pl-PL" smtClean="0"/>
              <a:t>20.04.2020</a:t>
            </a:fld>
            <a:endParaRPr lang="en-US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Kliknij, aby edytować style wzorca tekstu</a:t>
            </a:r>
            <a:endParaRPr lang="en-US"/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 lang="en-US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l-PL"/>
              <a:t>Kliknij, aby edytować styl wzorca podtytułu</a:t>
            </a:r>
            <a:endParaRPr lang="en-US" dirty="0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AE7E8F-A35A-46B2-A9BE-524299B2F50E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3602E8-8E60-4F5A-9D4B-F49E43817F18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253C05-66E5-44BF-A1CC-B6E179382F80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Numer slajdu — symbol zastępczy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37154A-9283-472F-9D32-E032250E224B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817808-171F-49DD-90FA-9B1DDEA0460D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Numer slajdu — symbol zastępczy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9D7E3F-871E-42B9-88FB-12D60C8B3FED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9" name="Stopka — symbol zastępczy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Numer slajdu — symbol zastępczy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172BDD-02B5-48CF-A598-DDE8D9E324B3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11" name="Stopka — symbol zastępczy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Numer slajdu — symbol zastępczy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6" name="Data — symbol zastępczy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C9D7BB-18F8-44E5-BA28-A3609601F748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7" name="Stopka — symbol zastępczy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Numer slajdu — symbol zastępczy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41AFA3-ED28-409D-9F61-7C1CB062C782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46D2179F-AD35-466F-A681-81C59189197B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Obraz — symbol zastępczy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4A1395F0-C132-4F04-9A22-D8E58D655E1C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"/>
              <a:t>Kliknij, aby edytować styl wzorca tytułu</a:t>
            </a:r>
            <a:endParaRPr lang="en-US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l"/>
              <a:t>Kliknij, aby edytować style wzorca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 lang="en-US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4E43EAF1-28E3-44EC-B370-94486815203D}" type="datetime1">
              <a:rPr lang="pl-PL" smtClean="0"/>
              <a:t>20.04.2020</a:t>
            </a:fld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Prostokąt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9148" y="745730"/>
            <a:ext cx="6253317" cy="2345386"/>
          </a:xfrm>
        </p:spPr>
        <p:txBody>
          <a:bodyPr rtlCol="0">
            <a:normAutofit/>
          </a:bodyPr>
          <a:lstStyle/>
          <a:p>
            <a:pPr algn="ctr"/>
            <a:r>
              <a:rPr lang="pl-PL" dirty="0"/>
              <a:t>Detektyw Robert</a:t>
            </a:r>
            <a:endParaRPr lang="pl" sz="80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/>
          </a:bodyPr>
          <a:lstStyle/>
          <a:p>
            <a:pPr algn="ctr" rtl="0"/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Przygotowała mgr Emilia Walczak</a:t>
            </a:r>
            <a:endParaRPr lang="pl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Obraz 4" descr="Obraz, na którym znajduje się budynek i ławka do siedzenia&#10;&#10;Automatycznie generowany opis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Detektyw, Wyszukiwania, Człowiek, Wyszukiwanie">
            <a:extLst>
              <a:ext uri="{FF2B5EF4-FFF2-40B4-BE49-F238E27FC236}">
                <a16:creationId xmlns:a16="http://schemas.microsoft.com/office/drawing/2014/main" id="{25902002-C1AD-44F2-90EA-04E115F9E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14" y="2655036"/>
            <a:ext cx="4162101" cy="420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 fontScale="47500" lnSpcReduction="20000"/>
          </a:bodyPr>
          <a:lstStyle/>
          <a:p>
            <a:pPr algn="ctr" rtl="0"/>
            <a:r>
              <a:rPr lang="pl-PL" sz="4000" dirty="0">
                <a:solidFill>
                  <a:srgbClr val="FFFFFF"/>
                </a:solidFill>
              </a:rPr>
              <a:t>Wybierz nazwy zwierząt w których słyszysz głoskę „R”</a:t>
            </a:r>
          </a:p>
          <a:p>
            <a:pPr algn="ctr" rtl="0"/>
            <a:r>
              <a:rPr lang="pl-PL" sz="4000" dirty="0">
                <a:solidFill>
                  <a:srgbClr val="FFFFFF"/>
                </a:solidFill>
              </a:rPr>
              <a:t>Powiedz czy głoska „r” jest na początku na środku czy na końcu wyrazu.</a:t>
            </a:r>
            <a:endParaRPr lang="pl" sz="4000" dirty="0">
              <a:solidFill>
                <a:srgbClr val="FFFFFF"/>
              </a:solidFill>
            </a:endParaRPr>
          </a:p>
        </p:txBody>
      </p:sp>
      <p:pic>
        <p:nvPicPr>
          <p:cNvPr id="4" name="Obraz 3">
            <a:hlinkClick r:id="" action="ppaction://noaction" highlightClick="1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9109F88B-E377-4DEE-B8E8-F425BF7A9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75" y="304308"/>
            <a:ext cx="2419350" cy="1302291"/>
          </a:xfrm>
          <a:prstGeom prst="rect">
            <a:avLst/>
          </a:prstGeom>
        </p:spPr>
      </p:pic>
      <p:pic>
        <p:nvPicPr>
          <p:cNvPr id="5" name="Obraz 4">
            <a:hlinkClick r:id="" action="ppaction://noaction" highlightClick="1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D735E2EC-5426-4DB6-956F-5E16F2C7B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670" y="3136034"/>
            <a:ext cx="1725376" cy="1652587"/>
          </a:xfrm>
          <a:prstGeom prst="rect">
            <a:avLst/>
          </a:prstGeom>
        </p:spPr>
      </p:pic>
      <p:pic>
        <p:nvPicPr>
          <p:cNvPr id="7" name="Obraz 6">
            <a:hlinkClick r:id="" action="ppaction://noaction" highlightClick="1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74EDECCA-98AC-4C0A-8369-B20AFCAC43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4638" y="254402"/>
            <a:ext cx="3600486" cy="2627230"/>
          </a:xfrm>
          <a:prstGeom prst="rect">
            <a:avLst/>
          </a:prstGeom>
        </p:spPr>
      </p:pic>
      <p:pic>
        <p:nvPicPr>
          <p:cNvPr id="9" name="Obraz 8">
            <a:hlinkClick r:id="" action="ppaction://noaction">
              <a:snd r:embed="rId6" name="bomb.wav"/>
            </a:hlinkClick>
            <a:extLst>
              <a:ext uri="{FF2B5EF4-FFF2-40B4-BE49-F238E27FC236}">
                <a16:creationId xmlns:a16="http://schemas.microsoft.com/office/drawing/2014/main" id="{C0A08C48-AABB-4A51-BE4C-39F02F39CC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18584" y="1958097"/>
            <a:ext cx="2476500" cy="2777383"/>
          </a:xfrm>
          <a:prstGeom prst="rect">
            <a:avLst/>
          </a:prstGeom>
        </p:spPr>
      </p:pic>
      <p:pic>
        <p:nvPicPr>
          <p:cNvPr id="10" name="Obraz 9">
            <a:hlinkClick r:id="" action="ppaction://noaction" highlightClick="1">
              <a:snd r:embed="rId6" name="bomb.wav"/>
            </a:hlinkClick>
            <a:extLst>
              <a:ext uri="{FF2B5EF4-FFF2-40B4-BE49-F238E27FC236}">
                <a16:creationId xmlns:a16="http://schemas.microsoft.com/office/drawing/2014/main" id="{96D5E760-AD05-4A05-9181-AD92052680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9029" y="300801"/>
            <a:ext cx="1943921" cy="2290709"/>
          </a:xfrm>
          <a:prstGeom prst="rect">
            <a:avLst/>
          </a:prstGeom>
        </p:spPr>
      </p:pic>
      <p:pic>
        <p:nvPicPr>
          <p:cNvPr id="11" name="Obraz 10">
            <a:hlinkClick r:id="" action="ppaction://noaction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EC13ED49-1E33-4A9B-835D-B43CE400A2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2670" y="136753"/>
            <a:ext cx="1323975" cy="2647950"/>
          </a:xfrm>
          <a:prstGeom prst="rect">
            <a:avLst/>
          </a:prstGeom>
        </p:spPr>
      </p:pic>
      <p:pic>
        <p:nvPicPr>
          <p:cNvPr id="12" name="Obraz 11">
            <a:hlinkClick r:id="" action="ppaction://noaction">
              <a:snd r:embed="rId6" name="bomb.wav"/>
            </a:hlinkClick>
            <a:extLst>
              <a:ext uri="{FF2B5EF4-FFF2-40B4-BE49-F238E27FC236}">
                <a16:creationId xmlns:a16="http://schemas.microsoft.com/office/drawing/2014/main" id="{038B5ACF-1641-4A4A-B592-0C77C5F29C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28081" y="3164293"/>
            <a:ext cx="1598872" cy="1500192"/>
          </a:xfrm>
          <a:prstGeom prst="rect">
            <a:avLst/>
          </a:prstGeom>
        </p:spPr>
      </p:pic>
      <p:pic>
        <p:nvPicPr>
          <p:cNvPr id="13" name="Obraz 12">
            <a:hlinkClick r:id="" action="ppaction://noaction">
              <a:snd r:embed="rId6" name="bomb.wav"/>
            </a:hlinkClick>
            <a:extLst>
              <a:ext uri="{FF2B5EF4-FFF2-40B4-BE49-F238E27FC236}">
                <a16:creationId xmlns:a16="http://schemas.microsoft.com/office/drawing/2014/main" id="{D93B538D-D925-41B9-A50C-8B35367B90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3770" y="3012617"/>
            <a:ext cx="1807087" cy="1804263"/>
          </a:xfrm>
          <a:prstGeom prst="rect">
            <a:avLst/>
          </a:prstGeom>
        </p:spPr>
      </p:pic>
      <p:pic>
        <p:nvPicPr>
          <p:cNvPr id="14" name="Obraz 13">
            <a:hlinkClick r:id="" action="ppaction://noaction">
              <a:snd r:embed="rId6" name="bomb.wav"/>
            </a:hlinkClick>
            <a:extLst>
              <a:ext uri="{FF2B5EF4-FFF2-40B4-BE49-F238E27FC236}">
                <a16:creationId xmlns:a16="http://schemas.microsoft.com/office/drawing/2014/main" id="{538DC703-DCF2-4376-A588-1D4E56F7E3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81073" y="3003255"/>
            <a:ext cx="1777294" cy="162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411" y="883920"/>
            <a:ext cx="3349752" cy="603504"/>
          </a:xfrm>
        </p:spPr>
        <p:txBody>
          <a:bodyPr rtlCol="0" anchor="ctr">
            <a:normAutofit fontScale="90000"/>
          </a:bodyPr>
          <a:lstStyle/>
          <a:p>
            <a:pPr lvl="0"/>
            <a:r>
              <a:rPr lang="pl-PL" sz="4800" i="1" dirty="0">
                <a:solidFill>
                  <a:srgbClr val="FFFFFF"/>
                </a:solidFill>
              </a:rPr>
              <a:t>2.fruwające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 fontScale="92500" lnSpcReduction="20000"/>
          </a:bodyPr>
          <a:lstStyle/>
          <a:p>
            <a:pPr algn="ctr" rtl="0"/>
            <a:r>
              <a:rPr lang="pl-PL" sz="4000" dirty="0">
                <a:solidFill>
                  <a:srgbClr val="FFFFFF"/>
                </a:solidFill>
              </a:rPr>
              <a:t>Dobierz wyrazy z kolumn i utwórz wyrażenia.</a:t>
            </a:r>
            <a:endParaRPr lang="pl" sz="4000" dirty="0">
              <a:solidFill>
                <a:srgbClr val="FFFFFF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377A5A52-DC17-41C3-92B7-E6EB01804706}"/>
              </a:ext>
            </a:extLst>
          </p:cNvPr>
          <p:cNvSpPr txBox="1">
            <a:spLocks/>
          </p:cNvSpPr>
          <p:nvPr/>
        </p:nvSpPr>
        <p:spPr>
          <a:xfrm>
            <a:off x="426720" y="1645920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3. kręte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8A6E139-65C0-423C-8301-1D431E2A27B4}"/>
              </a:ext>
            </a:extLst>
          </p:cNvPr>
          <p:cNvSpPr txBox="1">
            <a:spLocks/>
          </p:cNvSpPr>
          <p:nvPr/>
        </p:nvSpPr>
        <p:spPr>
          <a:xfrm>
            <a:off x="1080239" y="2333244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4. zroszone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663DCEBA-1C12-47EC-A21C-E3BE4E8110C2}"/>
              </a:ext>
            </a:extLst>
          </p:cNvPr>
          <p:cNvSpPr txBox="1">
            <a:spLocks/>
          </p:cNvSpPr>
          <p:nvPr/>
        </p:nvSpPr>
        <p:spPr>
          <a:xfrm>
            <a:off x="426720" y="3020568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5. groźni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0263BD29-4D8D-4ABC-A113-768580D3530C}"/>
              </a:ext>
            </a:extLst>
          </p:cNvPr>
          <p:cNvSpPr txBox="1">
            <a:spLocks/>
          </p:cNvSpPr>
          <p:nvPr/>
        </p:nvSpPr>
        <p:spPr>
          <a:xfrm>
            <a:off x="231371" y="234696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1. drogie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32765B95-A53E-42D0-9CFE-70C48DEEA18B}"/>
              </a:ext>
            </a:extLst>
          </p:cNvPr>
          <p:cNvSpPr txBox="1">
            <a:spLocks/>
          </p:cNvSpPr>
          <p:nvPr/>
        </p:nvSpPr>
        <p:spPr>
          <a:xfrm>
            <a:off x="1019002" y="3788664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6. mrożone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2326CE37-95A3-41E3-AF7D-4C28F42A1320}"/>
              </a:ext>
            </a:extLst>
          </p:cNvPr>
          <p:cNvSpPr txBox="1">
            <a:spLocks/>
          </p:cNvSpPr>
          <p:nvPr/>
        </p:nvSpPr>
        <p:spPr>
          <a:xfrm>
            <a:off x="7662672" y="1715540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C) prezenty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92AFAAC1-FD43-4F92-9A7E-97999A037B97}"/>
              </a:ext>
            </a:extLst>
          </p:cNvPr>
          <p:cNvSpPr txBox="1">
            <a:spLocks/>
          </p:cNvSpPr>
          <p:nvPr/>
        </p:nvSpPr>
        <p:spPr>
          <a:xfrm>
            <a:off x="7781544" y="263652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A) truskawki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0CB63300-1026-44AF-9200-A4DAB75A37F0}"/>
              </a:ext>
            </a:extLst>
          </p:cNvPr>
          <p:cNvSpPr txBox="1">
            <a:spLocks/>
          </p:cNvSpPr>
          <p:nvPr/>
        </p:nvSpPr>
        <p:spPr>
          <a:xfrm>
            <a:off x="6629400" y="998982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B) trawniki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5" name="Tytuł 1">
            <a:extLst>
              <a:ext uri="{FF2B5EF4-FFF2-40B4-BE49-F238E27FC236}">
                <a16:creationId xmlns:a16="http://schemas.microsoft.com/office/drawing/2014/main" id="{F81511EE-792C-477A-8856-B08F59EBDB23}"/>
              </a:ext>
            </a:extLst>
          </p:cNvPr>
          <p:cNvSpPr txBox="1">
            <a:spLocks/>
          </p:cNvSpPr>
          <p:nvPr/>
        </p:nvSpPr>
        <p:spPr>
          <a:xfrm>
            <a:off x="7242048" y="3853918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F) wrogowie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59EAABAB-0F18-4800-8EF4-40643188E9EF}"/>
              </a:ext>
            </a:extLst>
          </p:cNvPr>
          <p:cNvSpPr txBox="1">
            <a:spLocks/>
          </p:cNvSpPr>
          <p:nvPr/>
        </p:nvSpPr>
        <p:spPr>
          <a:xfrm>
            <a:off x="8156448" y="3118588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E) drogi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id="{37198B31-CD6A-4D81-9257-A933F591A1D5}"/>
              </a:ext>
            </a:extLst>
          </p:cNvPr>
          <p:cNvSpPr txBox="1">
            <a:spLocks/>
          </p:cNvSpPr>
          <p:nvPr/>
        </p:nvSpPr>
        <p:spPr>
          <a:xfrm>
            <a:off x="6912864" y="2484604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800" i="1" dirty="0">
                <a:solidFill>
                  <a:srgbClr val="FFFFFF"/>
                </a:solidFill>
              </a:rPr>
              <a:t>D) wróble</a:t>
            </a:r>
            <a:endParaRPr lang="pl" sz="48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28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4306824"/>
          </a:xfrm>
        </p:spPr>
        <p:txBody>
          <a:bodyPr rtlCol="0" anchor="ctr">
            <a:normAutofit fontScale="90000"/>
          </a:bodyPr>
          <a:lstStyle/>
          <a:p>
            <a:pPr lvl="0"/>
            <a:r>
              <a:rPr lang="pl-PL" sz="4800" i="1" dirty="0">
                <a:solidFill>
                  <a:srgbClr val="FFFFFF"/>
                </a:solidFill>
              </a:rPr>
              <a:t>d</a:t>
            </a:r>
            <a:r>
              <a:rPr lang="pl" sz="4800" i="1" dirty="0">
                <a:solidFill>
                  <a:srgbClr val="FFFFFF"/>
                </a:solidFill>
              </a:rPr>
              <a:t>rogie </a:t>
            </a:r>
            <a:r>
              <a:rPr lang="pl-PL" sz="4800" i="1" dirty="0">
                <a:solidFill>
                  <a:srgbClr val="FFFFFF"/>
                </a:solidFill>
              </a:rPr>
              <a:t>prezenty</a:t>
            </a:r>
            <a:br>
              <a:rPr lang="pl-PL" sz="4800" i="1" dirty="0">
                <a:solidFill>
                  <a:srgbClr val="FFFFFF"/>
                </a:solidFill>
              </a:rPr>
            </a:br>
            <a:r>
              <a:rPr lang="pl-PL" sz="4800" i="1" dirty="0">
                <a:solidFill>
                  <a:srgbClr val="FFFFFF"/>
                </a:solidFill>
              </a:rPr>
              <a:t>fruwające wróble</a:t>
            </a:r>
            <a:br>
              <a:rPr lang="pl-PL" sz="4800" i="1" dirty="0">
                <a:solidFill>
                  <a:srgbClr val="FFFFFF"/>
                </a:solidFill>
              </a:rPr>
            </a:br>
            <a:r>
              <a:rPr lang="pl-PL" sz="4800" i="1" dirty="0">
                <a:solidFill>
                  <a:srgbClr val="FFFFFF"/>
                </a:solidFill>
              </a:rPr>
              <a:t>kręte drogi</a:t>
            </a:r>
            <a:br>
              <a:rPr lang="pl-PL" sz="4800" i="1" dirty="0">
                <a:solidFill>
                  <a:srgbClr val="FFFFFF"/>
                </a:solidFill>
              </a:rPr>
            </a:br>
            <a:r>
              <a:rPr lang="pl-PL" sz="4800" i="1" dirty="0">
                <a:solidFill>
                  <a:srgbClr val="FFFFFF"/>
                </a:solidFill>
              </a:rPr>
              <a:t>zroszone trawniki</a:t>
            </a:r>
            <a:br>
              <a:rPr lang="pl-PL" sz="4800" i="1" dirty="0">
                <a:solidFill>
                  <a:srgbClr val="FFFFFF"/>
                </a:solidFill>
              </a:rPr>
            </a:br>
            <a:r>
              <a:rPr lang="pl-PL" sz="4800" i="1" dirty="0">
                <a:solidFill>
                  <a:srgbClr val="FFFFFF"/>
                </a:solidFill>
              </a:rPr>
              <a:t>groźni wrogowie</a:t>
            </a:r>
            <a:br>
              <a:rPr lang="pl-PL" sz="4800" i="1" dirty="0">
                <a:solidFill>
                  <a:srgbClr val="FFFFFF"/>
                </a:solidFill>
              </a:rPr>
            </a:br>
            <a:r>
              <a:rPr lang="pl-PL" sz="4800" i="1" dirty="0">
                <a:solidFill>
                  <a:srgbClr val="FFFFFF"/>
                </a:solidFill>
              </a:rPr>
              <a:t>mrożone truskawki</a:t>
            </a:r>
            <a:br>
              <a:rPr lang="pl-PL" sz="4800" i="1" dirty="0">
                <a:solidFill>
                  <a:srgbClr val="FFFFFF"/>
                </a:solidFill>
              </a:rPr>
            </a:b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/>
          </a:bodyPr>
          <a:lstStyle/>
          <a:p>
            <a:pPr algn="ctr" rtl="0"/>
            <a:r>
              <a:rPr lang="pl-PL" sz="4000" dirty="0">
                <a:solidFill>
                  <a:srgbClr val="FFFFFF"/>
                </a:solidFill>
              </a:rPr>
              <a:t>Rozwiązanie</a:t>
            </a:r>
            <a:endParaRPr lang="pl" sz="4000" dirty="0">
              <a:solidFill>
                <a:srgbClr val="FFFFFF"/>
              </a:solidFill>
            </a:endParaRPr>
          </a:p>
        </p:txBody>
      </p:sp>
      <p:pic>
        <p:nvPicPr>
          <p:cNvPr id="6146" name="Picture 2" descr="Odcisków Palców, Dotykać, Przestępczości, Karnego">
            <a:extLst>
              <a:ext uri="{FF2B5EF4-FFF2-40B4-BE49-F238E27FC236}">
                <a16:creationId xmlns:a16="http://schemas.microsoft.com/office/drawing/2014/main" id="{C20DF8FC-ECE7-4F77-AB82-0A3036890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630" y="401224"/>
            <a:ext cx="2954960" cy="430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037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746504" cy="557784"/>
          </a:xfrm>
        </p:spPr>
        <p:txBody>
          <a:bodyPr rtlCol="0" anchor="ctr">
            <a:normAutofit fontScale="90000"/>
          </a:bodyPr>
          <a:lstStyle/>
          <a:p>
            <a:pPr lvl="0"/>
            <a:r>
              <a:rPr lang="pl" sz="4800" i="1" dirty="0">
                <a:solidFill>
                  <a:srgbClr val="FFFFFF"/>
                </a:solidFill>
              </a:rPr>
              <a:t>... </a:t>
            </a:r>
            <a:r>
              <a:rPr lang="pl-PL" sz="4800" i="1" dirty="0" err="1">
                <a:solidFill>
                  <a:srgbClr val="FFFFFF"/>
                </a:solidFill>
              </a:rPr>
              <a:t>ofr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078137"/>
            <a:ext cx="10058400" cy="1645675"/>
          </a:xfrm>
        </p:spPr>
        <p:txBody>
          <a:bodyPr rtlCol="0">
            <a:normAutofit fontScale="55000" lnSpcReduction="20000"/>
          </a:bodyPr>
          <a:lstStyle/>
          <a:p>
            <a:pPr algn="ctr" rtl="0"/>
            <a:r>
              <a:rPr lang="pl-PL" sz="6500" dirty="0">
                <a:solidFill>
                  <a:srgbClr val="FFFFFF"/>
                </a:solidFill>
              </a:rPr>
              <a:t>Jaką literę W</a:t>
            </a:r>
            <a:r>
              <a:rPr lang="pl" sz="6500" dirty="0">
                <a:solidFill>
                  <a:srgbClr val="FFFFFF"/>
                </a:solidFill>
              </a:rPr>
              <a:t>piszesz w puste miejsce?</a:t>
            </a:r>
          </a:p>
          <a:p>
            <a:pPr algn="ctr"/>
            <a:r>
              <a:rPr lang="pl-PL" sz="4000" dirty="0">
                <a:solidFill>
                  <a:srgbClr val="FFFFFF"/>
                </a:solidFill>
              </a:rPr>
              <a:t>(KLIKNIJ w WYRAZ I SPRAWDŹ, CZY DOBRZE ODPOWIEDZIAŁEŚ</a:t>
            </a:r>
          </a:p>
          <a:p>
            <a:pPr algn="ctr"/>
            <a:r>
              <a:rPr lang="pl-PL" sz="4000" dirty="0">
                <a:solidFill>
                  <a:srgbClr val="FFFFFF"/>
                </a:solidFill>
              </a:rPr>
              <a:t>Kliknij w obrazek i sprawdź czy wybrałeś dobrą literę)</a:t>
            </a:r>
            <a:endParaRPr lang="pl" sz="4000" dirty="0">
              <a:solidFill>
                <a:srgbClr val="FFFFFF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A26B15D-49AA-4D77-84CE-EDD40D84A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954" y="554794"/>
            <a:ext cx="1813206" cy="966099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0271D8CF-5D20-4EEA-9D1B-9ED9974DF986}"/>
              </a:ext>
            </a:extLst>
          </p:cNvPr>
          <p:cNvSpPr txBox="1">
            <a:spLocks/>
          </p:cNvSpPr>
          <p:nvPr/>
        </p:nvSpPr>
        <p:spPr>
          <a:xfrm>
            <a:off x="1097280" y="1918716"/>
            <a:ext cx="1746504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4800" i="1" dirty="0">
                <a:solidFill>
                  <a:srgbClr val="FFFFFF"/>
                </a:solidFill>
              </a:rPr>
              <a:t>... </a:t>
            </a:r>
            <a:r>
              <a:rPr lang="pl-PL" sz="4800" i="1" dirty="0" err="1">
                <a:solidFill>
                  <a:srgbClr val="FFFFFF"/>
                </a:solidFill>
              </a:rPr>
              <a:t>eatr</a:t>
            </a:r>
            <a:endParaRPr lang="pl" sz="4800" i="1" dirty="0">
              <a:solidFill>
                <a:srgbClr val="FFFFFF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65180A1-8595-42F6-8E0D-BFABF3893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954" y="1793133"/>
            <a:ext cx="1123515" cy="1123515"/>
          </a:xfrm>
          <a:prstGeom prst="rect">
            <a:avLst/>
          </a:prstGeom>
        </p:spPr>
      </p:pic>
      <p:sp>
        <p:nvSpPr>
          <p:cNvPr id="11" name="Tytuł 1">
            <a:extLst>
              <a:ext uri="{FF2B5EF4-FFF2-40B4-BE49-F238E27FC236}">
                <a16:creationId xmlns:a16="http://schemas.microsoft.com/office/drawing/2014/main" id="{8BF93821-55C6-4724-BFAB-83FF7449077E}"/>
              </a:ext>
            </a:extLst>
          </p:cNvPr>
          <p:cNvSpPr txBox="1">
            <a:spLocks/>
          </p:cNvSpPr>
          <p:nvPr/>
        </p:nvSpPr>
        <p:spPr>
          <a:xfrm>
            <a:off x="1169781" y="3353088"/>
            <a:ext cx="1746504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4800" i="1" dirty="0">
                <a:solidFill>
                  <a:srgbClr val="FFFFFF"/>
                </a:solidFill>
              </a:rPr>
              <a:t>... </a:t>
            </a:r>
            <a:r>
              <a:rPr lang="pl-PL" sz="4800" i="1" dirty="0">
                <a:solidFill>
                  <a:srgbClr val="FFFFFF"/>
                </a:solidFill>
              </a:rPr>
              <a:t>ort</a:t>
            </a:r>
            <a:endParaRPr lang="pl" sz="4800" i="1" dirty="0">
              <a:solidFill>
                <a:srgbClr val="FFFFFF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8967D67-04ED-47BC-9DF4-8357A8236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954" y="3345513"/>
            <a:ext cx="1336119" cy="1303760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3716617E-7A00-4C30-9735-DBD16833AD9C}"/>
              </a:ext>
            </a:extLst>
          </p:cNvPr>
          <p:cNvSpPr txBox="1">
            <a:spLocks/>
          </p:cNvSpPr>
          <p:nvPr/>
        </p:nvSpPr>
        <p:spPr>
          <a:xfrm>
            <a:off x="6249288" y="758952"/>
            <a:ext cx="1746504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4800" i="1" dirty="0">
                <a:solidFill>
                  <a:srgbClr val="FFFFFF"/>
                </a:solidFill>
              </a:rPr>
              <a:t>... </a:t>
            </a:r>
            <a:r>
              <a:rPr lang="pl-PL" sz="4800" i="1" dirty="0" err="1">
                <a:solidFill>
                  <a:srgbClr val="FFFFFF"/>
                </a:solidFill>
              </a:rPr>
              <a:t>óbr</a:t>
            </a:r>
            <a:endParaRPr lang="pl" sz="4800" i="1" dirty="0">
              <a:solidFill>
                <a:srgbClr val="FFFFFF"/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E8F0085-3165-4C96-AFB6-CDE836BFE3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3047" y="127988"/>
            <a:ext cx="1277191" cy="1302518"/>
          </a:xfrm>
          <a:prstGeom prst="rect">
            <a:avLst/>
          </a:prstGeom>
        </p:spPr>
      </p:pic>
      <p:sp>
        <p:nvSpPr>
          <p:cNvPr id="15" name="Tytuł 1">
            <a:extLst>
              <a:ext uri="{FF2B5EF4-FFF2-40B4-BE49-F238E27FC236}">
                <a16:creationId xmlns:a16="http://schemas.microsoft.com/office/drawing/2014/main" id="{F5B7880F-6251-43CC-9FC2-BAEDED6ABD17}"/>
              </a:ext>
            </a:extLst>
          </p:cNvPr>
          <p:cNvSpPr txBox="1">
            <a:spLocks/>
          </p:cNvSpPr>
          <p:nvPr/>
        </p:nvSpPr>
        <p:spPr>
          <a:xfrm>
            <a:off x="6314664" y="1918716"/>
            <a:ext cx="2021468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4800" i="1" dirty="0">
                <a:solidFill>
                  <a:srgbClr val="FFFFFF"/>
                </a:solidFill>
              </a:rPr>
              <a:t>... </a:t>
            </a:r>
            <a:r>
              <a:rPr lang="pl-PL" sz="4800" i="1" dirty="0" err="1">
                <a:solidFill>
                  <a:srgbClr val="FFFFFF"/>
                </a:solidFill>
              </a:rPr>
              <a:t>etr</a:t>
            </a:r>
            <a:endParaRPr lang="pl" sz="4800" i="1" dirty="0">
              <a:solidFill>
                <a:srgbClr val="FFFFFF"/>
              </a:solidFill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0DD2381C-57F3-4CD9-B216-831663DD7F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3047" y="1842930"/>
            <a:ext cx="1599248" cy="125940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5ADC7526-54A8-48F9-AC26-AEC90594F5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3582" y="3372362"/>
            <a:ext cx="1336119" cy="1500789"/>
          </a:xfrm>
          <a:prstGeom prst="rect">
            <a:avLst/>
          </a:prstGeom>
        </p:spPr>
      </p:pic>
      <p:sp>
        <p:nvSpPr>
          <p:cNvPr id="19" name="Tytuł 1">
            <a:extLst>
              <a:ext uri="{FF2B5EF4-FFF2-40B4-BE49-F238E27FC236}">
                <a16:creationId xmlns:a16="http://schemas.microsoft.com/office/drawing/2014/main" id="{4C1242BD-D9CE-4389-85DF-A36762FA7D09}"/>
              </a:ext>
            </a:extLst>
          </p:cNvPr>
          <p:cNvSpPr txBox="1">
            <a:spLocks/>
          </p:cNvSpPr>
          <p:nvPr/>
        </p:nvSpPr>
        <p:spPr>
          <a:xfrm>
            <a:off x="6389786" y="3882614"/>
            <a:ext cx="2021468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4800" i="1" dirty="0">
                <a:solidFill>
                  <a:srgbClr val="FFFFFF"/>
                </a:solidFill>
              </a:rPr>
              <a:t>...</a:t>
            </a:r>
            <a:r>
              <a:rPr lang="pl-PL" sz="4800" i="1" dirty="0" err="1">
                <a:solidFill>
                  <a:srgbClr val="FFFFFF"/>
                </a:solidFill>
              </a:rPr>
              <a:t>iotr</a:t>
            </a:r>
            <a:endParaRPr lang="pl" sz="4800" i="1" dirty="0">
              <a:solidFill>
                <a:srgbClr val="FFFFFF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B268632-BF9C-4081-AE39-3FC13DCD9D40}"/>
              </a:ext>
            </a:extLst>
          </p:cNvPr>
          <p:cNvSpPr txBox="1"/>
          <p:nvPr/>
        </p:nvSpPr>
        <p:spPr>
          <a:xfrm>
            <a:off x="1031906" y="426127"/>
            <a:ext cx="798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987A635-4517-4717-B8DE-90F2F9F68C6A}"/>
              </a:ext>
            </a:extLst>
          </p:cNvPr>
          <p:cNvSpPr txBox="1"/>
          <p:nvPr/>
        </p:nvSpPr>
        <p:spPr>
          <a:xfrm>
            <a:off x="1097280" y="160074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9F9EDB1-6478-4640-9728-33F38A7A0587}"/>
              </a:ext>
            </a:extLst>
          </p:cNvPr>
          <p:cNvSpPr txBox="1"/>
          <p:nvPr/>
        </p:nvSpPr>
        <p:spPr>
          <a:xfrm>
            <a:off x="1169781" y="3102338"/>
            <a:ext cx="537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8B3F007-183F-46A3-9FDF-81DE8C2F17F7}"/>
              </a:ext>
            </a:extLst>
          </p:cNvPr>
          <p:cNvSpPr txBox="1"/>
          <p:nvPr/>
        </p:nvSpPr>
        <p:spPr>
          <a:xfrm>
            <a:off x="6249288" y="463306"/>
            <a:ext cx="59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AF4B867-CA64-4B16-A6B7-252B7CC6B828}"/>
              </a:ext>
            </a:extLst>
          </p:cNvPr>
          <p:cNvSpPr txBox="1"/>
          <p:nvPr/>
        </p:nvSpPr>
        <p:spPr>
          <a:xfrm>
            <a:off x="6349456" y="158253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FF0000"/>
                </a:solidFill>
              </a:rPr>
              <a:t>M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FD5E0F39-D1FF-4ECE-B30F-A8991012F56D}"/>
              </a:ext>
            </a:extLst>
          </p:cNvPr>
          <p:cNvSpPr txBox="1"/>
          <p:nvPr/>
        </p:nvSpPr>
        <p:spPr>
          <a:xfrm>
            <a:off x="6536345" y="3654616"/>
            <a:ext cx="569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FF0000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56242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8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8648" y="136544"/>
            <a:ext cx="7004304" cy="670004"/>
          </a:xfrm>
        </p:spPr>
        <p:txBody>
          <a:bodyPr rtlCol="0" anchor="ctr">
            <a:normAutofit/>
          </a:bodyPr>
          <a:lstStyle/>
          <a:p>
            <a:pPr lvl="0"/>
            <a:r>
              <a:rPr lang="pl" sz="3200" i="1" dirty="0">
                <a:solidFill>
                  <a:srgbClr val="FFFFFF"/>
                </a:solidFill>
              </a:rPr>
              <a:t>A) radio, reperuje, Romek </a:t>
            </a: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098" y="5224137"/>
            <a:ext cx="10512829" cy="1143000"/>
          </a:xfrm>
        </p:spPr>
        <p:txBody>
          <a:bodyPr rtlCol="0">
            <a:normAutofit fontScale="62500" lnSpcReduction="20000"/>
          </a:bodyPr>
          <a:lstStyle/>
          <a:p>
            <a:pPr algn="ctr" rtl="0"/>
            <a:r>
              <a:rPr lang="pl" sz="4000" dirty="0">
                <a:solidFill>
                  <a:srgbClr val="FFFFFF"/>
                </a:solidFill>
              </a:rPr>
              <a:t>Utwórz zdania z rozsypanki wyrazowej</a:t>
            </a:r>
          </a:p>
          <a:p>
            <a:pPr algn="ctr"/>
            <a:r>
              <a:rPr lang="pl-PL" sz="4000" dirty="0">
                <a:solidFill>
                  <a:srgbClr val="FFFFFF"/>
                </a:solidFill>
              </a:rPr>
              <a:t>(KLIKNIJ W WYRAZY I SPRAWDŹ, CZY DOBRZE ODPOWIEDZIAŁEŚ)</a:t>
            </a:r>
            <a:endParaRPr lang="pl" sz="4000" dirty="0">
              <a:solidFill>
                <a:srgbClr val="FFFFFF"/>
              </a:solidFill>
            </a:endParaRPr>
          </a:p>
          <a:p>
            <a:pPr algn="ctr" rtl="0"/>
            <a:endParaRPr lang="pl" sz="4000" dirty="0">
              <a:solidFill>
                <a:srgbClr val="FFFFFF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94D2934-3279-44ED-9AE0-8DE8B09F52EB}"/>
              </a:ext>
            </a:extLst>
          </p:cNvPr>
          <p:cNvSpPr txBox="1">
            <a:spLocks/>
          </p:cNvSpPr>
          <p:nvPr/>
        </p:nvSpPr>
        <p:spPr>
          <a:xfrm>
            <a:off x="466344" y="819043"/>
            <a:ext cx="7635240" cy="775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3200" i="1" dirty="0">
                <a:solidFill>
                  <a:srgbClr val="FFFFFF"/>
                </a:solidFill>
              </a:rPr>
              <a:t>Romek r</a:t>
            </a:r>
            <a:r>
              <a:rPr lang="pl-PL" sz="3200" i="1" dirty="0" err="1">
                <a:solidFill>
                  <a:srgbClr val="FFFFFF"/>
                </a:solidFill>
              </a:rPr>
              <a:t>eperuje</a:t>
            </a:r>
            <a:r>
              <a:rPr lang="pl-PL" sz="3200" i="1" dirty="0">
                <a:solidFill>
                  <a:srgbClr val="FFFFFF"/>
                </a:solidFill>
              </a:rPr>
              <a:t> radio. </a:t>
            </a:r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7853A64-8311-4D0A-8356-D48597EB12A4}"/>
              </a:ext>
            </a:extLst>
          </p:cNvPr>
          <p:cNvSpPr txBox="1"/>
          <p:nvPr/>
        </p:nvSpPr>
        <p:spPr>
          <a:xfrm>
            <a:off x="1797072" y="1423798"/>
            <a:ext cx="9600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B) rowerzystę, ratownik, rannego, reanimuje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35F47FE-F686-47B0-8538-22089AA29CC9}"/>
              </a:ext>
            </a:extLst>
          </p:cNvPr>
          <p:cNvSpPr txBox="1"/>
          <p:nvPr/>
        </p:nvSpPr>
        <p:spPr>
          <a:xfrm>
            <a:off x="445268" y="2032264"/>
            <a:ext cx="117451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Ratownik reanimuje rannego rowerzystę.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CD2C6F2-56DD-4EAC-AD33-BE93F96BEDD1}"/>
              </a:ext>
            </a:extLst>
          </p:cNvPr>
          <p:cNvSpPr txBox="1"/>
          <p:nvPr/>
        </p:nvSpPr>
        <p:spPr>
          <a:xfrm>
            <a:off x="2609088" y="2786568"/>
            <a:ext cx="9582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C) rozgonił, z rafy, rybki, rekin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BAC1DDE-AF94-4766-8B23-F4B82FD5A5E0}"/>
              </a:ext>
            </a:extLst>
          </p:cNvPr>
          <p:cNvSpPr txBox="1"/>
          <p:nvPr/>
        </p:nvSpPr>
        <p:spPr>
          <a:xfrm>
            <a:off x="445268" y="3253882"/>
            <a:ext cx="8835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Rekin rozgonił z rafy rybki.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4F0F6E3-357B-4249-A8A3-83E877E188EC}"/>
              </a:ext>
            </a:extLst>
          </p:cNvPr>
          <p:cNvSpPr txBox="1"/>
          <p:nvPr/>
        </p:nvSpPr>
        <p:spPr>
          <a:xfrm>
            <a:off x="2514647" y="3779306"/>
            <a:ext cx="8221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D) rozbitkowi, rybacy, na ratunek, ruszyli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B9015E9-DFF3-42CA-8611-1B6CB71D93D4}"/>
              </a:ext>
            </a:extLst>
          </p:cNvPr>
          <p:cNvSpPr txBox="1"/>
          <p:nvPr/>
        </p:nvSpPr>
        <p:spPr>
          <a:xfrm>
            <a:off x="445268" y="4361428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rtl="0">
              <a:defRPr lang="pl-pl"/>
            </a:defPPr>
          </a:lstStyle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 ratunek rozbitkowi ruszyli rybacy.</a:t>
            </a:r>
          </a:p>
        </p:txBody>
      </p:sp>
      <p:pic>
        <p:nvPicPr>
          <p:cNvPr id="4098" name="Picture 2" descr="Szkło Powiększające, Lupa, Wyszukiwanie, Powiększanie">
            <a:extLst>
              <a:ext uri="{FF2B5EF4-FFF2-40B4-BE49-F238E27FC236}">
                <a16:creationId xmlns:a16="http://schemas.microsoft.com/office/drawing/2014/main" id="{525BC3CB-6AD3-4A32-8DA9-DFEC8FE49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149" y="-6231"/>
            <a:ext cx="2159102" cy="288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8828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8648" y="90362"/>
            <a:ext cx="7004304" cy="670004"/>
          </a:xfrm>
        </p:spPr>
        <p:txBody>
          <a:bodyPr rtlCol="0" anchor="ctr">
            <a:normAutofit/>
          </a:bodyPr>
          <a:lstStyle/>
          <a:p>
            <a:pPr lvl="0"/>
            <a:r>
              <a:rPr lang="pl" sz="3200" i="1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364" y="4858849"/>
            <a:ext cx="9534162" cy="2054078"/>
          </a:xfrm>
        </p:spPr>
        <p:txBody>
          <a:bodyPr rtlCol="0">
            <a:normAutofit fontScale="92500" lnSpcReduction="10000"/>
          </a:bodyPr>
          <a:lstStyle/>
          <a:p>
            <a:pPr algn="ctr" rtl="0"/>
            <a:r>
              <a:rPr lang="pl-PL" sz="4000" dirty="0">
                <a:solidFill>
                  <a:srgbClr val="FFFFFF"/>
                </a:solidFill>
              </a:rPr>
              <a:t>U</a:t>
            </a:r>
            <a:r>
              <a:rPr lang="pl" sz="4000" dirty="0">
                <a:solidFill>
                  <a:srgbClr val="FFFFFF"/>
                </a:solidFill>
              </a:rPr>
              <a:t>porządkuj przymiotniki wyrażeń zmysłowych</a:t>
            </a:r>
          </a:p>
          <a:p>
            <a:pPr algn="ctr" rtl="0">
              <a:spcBef>
                <a:spcPts val="600"/>
              </a:spcBef>
            </a:pPr>
            <a:r>
              <a:rPr lang="pl-PL" sz="1700" dirty="0">
                <a:solidFill>
                  <a:srgbClr val="FFFFFF"/>
                </a:solidFill>
              </a:rPr>
              <a:t>(KLIKNIJ W WYRAZ I SPRAWDŹ </a:t>
            </a:r>
          </a:p>
          <a:p>
            <a:pPr algn="ctr" rtl="0">
              <a:spcBef>
                <a:spcPts val="600"/>
              </a:spcBef>
            </a:pPr>
            <a:r>
              <a:rPr lang="pl-PL" sz="1700" dirty="0">
                <a:solidFill>
                  <a:srgbClr val="FFFFFF"/>
                </a:solidFill>
              </a:rPr>
              <a:t>CZY DOBRZE ODPOWIEDZIAŁEŚ)</a:t>
            </a:r>
            <a:endParaRPr lang="pl" sz="4000" dirty="0">
              <a:solidFill>
                <a:srgbClr val="FFFFFF"/>
              </a:solidFill>
            </a:endParaRPr>
          </a:p>
          <a:p>
            <a:pPr algn="ctr" rtl="0"/>
            <a:endParaRPr lang="pl" sz="4000" dirty="0">
              <a:solidFill>
                <a:srgbClr val="FFFFFF"/>
              </a:solidFill>
            </a:endParaRPr>
          </a:p>
          <a:p>
            <a:pPr algn="ctr" rtl="0"/>
            <a:endParaRPr lang="pl" sz="4000" dirty="0">
              <a:solidFill>
                <a:srgbClr val="FFFFFF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94D2934-3279-44ED-9AE0-8DE8B09F52EB}"/>
              </a:ext>
            </a:extLst>
          </p:cNvPr>
          <p:cNvSpPr txBox="1">
            <a:spLocks/>
          </p:cNvSpPr>
          <p:nvPr/>
        </p:nvSpPr>
        <p:spPr>
          <a:xfrm>
            <a:off x="466344" y="248490"/>
            <a:ext cx="2432304" cy="775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rgbClr val="FFFFFF"/>
                </a:solidFill>
              </a:rPr>
              <a:t>piernikowy </a:t>
            </a:r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7853A64-8311-4D0A-8356-D48597EB12A4}"/>
              </a:ext>
            </a:extLst>
          </p:cNvPr>
          <p:cNvSpPr txBox="1"/>
          <p:nvPr/>
        </p:nvSpPr>
        <p:spPr>
          <a:xfrm>
            <a:off x="454227" y="1059331"/>
            <a:ext cx="1650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okrągły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35F47FE-F686-47B0-8538-22089AA29CC9}"/>
              </a:ext>
            </a:extLst>
          </p:cNvPr>
          <p:cNvSpPr txBox="1"/>
          <p:nvPr/>
        </p:nvSpPr>
        <p:spPr>
          <a:xfrm>
            <a:off x="303587" y="1761926"/>
            <a:ext cx="2288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futerkowy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CD2C6F2-56DD-4EAC-AD33-BE93F96BEDD1}"/>
              </a:ext>
            </a:extLst>
          </p:cNvPr>
          <p:cNvSpPr txBox="1"/>
          <p:nvPr/>
        </p:nvSpPr>
        <p:spPr>
          <a:xfrm>
            <a:off x="362847" y="2563615"/>
            <a:ext cx="1085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rudy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BAC1DDE-AF94-4766-8B23-F4B82FD5A5E0}"/>
              </a:ext>
            </a:extLst>
          </p:cNvPr>
          <p:cNvSpPr txBox="1"/>
          <p:nvPr/>
        </p:nvSpPr>
        <p:spPr>
          <a:xfrm>
            <a:off x="341099" y="3242443"/>
            <a:ext cx="1647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brudny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4F0F6E3-357B-4249-A8A3-83E877E188EC}"/>
              </a:ext>
            </a:extLst>
          </p:cNvPr>
          <p:cNvSpPr txBox="1"/>
          <p:nvPr/>
        </p:nvSpPr>
        <p:spPr>
          <a:xfrm>
            <a:off x="341098" y="3875687"/>
            <a:ext cx="1763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twardy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B9015E9-DFF3-42CA-8611-1B6CB71D93D4}"/>
              </a:ext>
            </a:extLst>
          </p:cNvPr>
          <p:cNvSpPr txBox="1"/>
          <p:nvPr/>
        </p:nvSpPr>
        <p:spPr>
          <a:xfrm>
            <a:off x="5795789" y="248537"/>
            <a:ext cx="27185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rtl="0">
              <a:defRPr lang="pl-pl"/>
            </a:defPPr>
          </a:lstStyle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marynowany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DB7C27C-9826-4B9E-A95E-157E390C3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070" y="5794065"/>
            <a:ext cx="865632" cy="86563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9C51CBC8-F94A-4E68-9918-C09996EAC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9936" y="5402976"/>
            <a:ext cx="865633" cy="136082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B5B5D03-4D84-4D28-881B-D3901F248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7552" y="5759548"/>
            <a:ext cx="824850" cy="965678"/>
          </a:xfrm>
          <a:prstGeom prst="rect">
            <a:avLst/>
          </a:prstGeom>
        </p:spPr>
      </p:pic>
      <p:pic>
        <p:nvPicPr>
          <p:cNvPr id="3074" name="Picture 2" descr="Gest Dłoni, Alfabet, Głuche, Ręka, List, Wyciszenie">
            <a:extLst>
              <a:ext uri="{FF2B5EF4-FFF2-40B4-BE49-F238E27FC236}">
                <a16:creationId xmlns:a16="http://schemas.microsoft.com/office/drawing/2014/main" id="{FC7F2108-AB55-47C7-95BD-AA85533B0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626" y="5619466"/>
            <a:ext cx="1065086" cy="1116247"/>
          </a:xfrm>
          <a:prstGeom prst="rect">
            <a:avLst/>
          </a:prstGeom>
          <a:noFill/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F81755C1-0B14-42BE-9D4C-2B7EFE80EE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8172" y="5775379"/>
            <a:ext cx="968883" cy="971582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F7CABD63-3EE9-4AC0-8C47-0317FA4247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4917" y="324377"/>
            <a:ext cx="603534" cy="60733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E96522DA-C463-4983-81E6-35388C5004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2198" y="1147499"/>
            <a:ext cx="603534" cy="603534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7CC0362B-D7E9-4C3B-B904-7370CAC6B1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0925" y="1860886"/>
            <a:ext cx="642517" cy="670004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5889E8F2-EB72-4D8C-99C5-40A86765D1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6887" y="2513823"/>
            <a:ext cx="584775" cy="58477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296A7A2E-8649-4B4D-88F9-26370EB8C0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99650" y="3136365"/>
            <a:ext cx="585267" cy="585267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A940CA2D-AF4C-4BF4-9A87-D99261F61D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86624" y="217100"/>
            <a:ext cx="603556" cy="609653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2CF7086C-AB00-4921-B1B3-7BE2EA8BB8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59939" y="3852426"/>
            <a:ext cx="646232" cy="670618"/>
          </a:xfrm>
          <a:prstGeom prst="rect">
            <a:avLst/>
          </a:prstGeom>
        </p:spPr>
      </p:pic>
      <p:sp>
        <p:nvSpPr>
          <p:cNvPr id="28" name="pole tekstowe 27">
            <a:extLst>
              <a:ext uri="{FF2B5EF4-FFF2-40B4-BE49-F238E27FC236}">
                <a16:creationId xmlns:a16="http://schemas.microsoft.com/office/drawing/2014/main" id="{42F78610-C7B3-4D73-B08E-92E0C1C53ECF}"/>
              </a:ext>
            </a:extLst>
          </p:cNvPr>
          <p:cNvSpPr txBox="1"/>
          <p:nvPr/>
        </p:nvSpPr>
        <p:spPr>
          <a:xfrm>
            <a:off x="5804388" y="990328"/>
            <a:ext cx="243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śmierdzący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8C00B6D1-D11A-4679-9293-DAE2947B22A0}"/>
              </a:ext>
            </a:extLst>
          </p:cNvPr>
          <p:cNvSpPr txBox="1"/>
          <p:nvPr/>
        </p:nvSpPr>
        <p:spPr>
          <a:xfrm>
            <a:off x="5929634" y="1783205"/>
            <a:ext cx="2288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szorstki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536CE7D7-8BE1-4E05-A0FC-C7B298FAEF0E}"/>
              </a:ext>
            </a:extLst>
          </p:cNvPr>
          <p:cNvSpPr txBox="1"/>
          <p:nvPr/>
        </p:nvSpPr>
        <p:spPr>
          <a:xfrm>
            <a:off x="5929634" y="2484550"/>
            <a:ext cx="2050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brązowy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2ACA3112-6E77-4C25-8E8F-9858E976397D}"/>
              </a:ext>
            </a:extLst>
          </p:cNvPr>
          <p:cNvSpPr txBox="1"/>
          <p:nvPr/>
        </p:nvSpPr>
        <p:spPr>
          <a:xfrm>
            <a:off x="5929634" y="3278675"/>
            <a:ext cx="2050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miarowy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FB371E73-3D20-408B-908E-774220510581}"/>
              </a:ext>
            </a:extLst>
          </p:cNvPr>
          <p:cNvSpPr txBox="1"/>
          <p:nvPr/>
        </p:nvSpPr>
        <p:spPr>
          <a:xfrm>
            <a:off x="5804388" y="4072801"/>
            <a:ext cx="2709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kwadratowy</a:t>
            </a:r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550AFA63-6F7B-4C06-91A9-66611A8FC6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16349" y="1008322"/>
            <a:ext cx="603556" cy="706384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486B3A3C-8145-45E2-92BC-8742590E049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97534" y="2618466"/>
            <a:ext cx="603556" cy="603556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03F196B1-2731-4449-BED7-CC9908DD25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93070" y="1791399"/>
            <a:ext cx="646232" cy="670618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5D2E2C82-F02C-4D7F-B0D8-F8CF93F2A4E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91857" y="3325744"/>
            <a:ext cx="447445" cy="705829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F1526B22-15F1-4D0C-9F65-2E66B9D2AD6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6173" y="4120407"/>
            <a:ext cx="603556" cy="603556"/>
          </a:xfrm>
          <a:prstGeom prst="rect">
            <a:avLst/>
          </a:prstGeom>
        </p:spPr>
      </p:pic>
      <p:pic>
        <p:nvPicPr>
          <p:cNvPr id="3076" name="Picture 4" descr="Sherlock Holmes, Piktogram, Wektor, Symbol, Ikona">
            <a:extLst>
              <a:ext uri="{FF2B5EF4-FFF2-40B4-BE49-F238E27FC236}">
                <a16:creationId xmlns:a16="http://schemas.microsoft.com/office/drawing/2014/main" id="{9F949117-772D-4A62-AC52-508FF6261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402" y="1147499"/>
            <a:ext cx="2082200" cy="313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6DAE62C3-4D2C-4B7D-A2A6-FBA4A854B5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60713" y="230723"/>
            <a:ext cx="603556" cy="707197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7C182411-55A2-4BB3-8232-5DA56F7443C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61667" y="3871387"/>
            <a:ext cx="60355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58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>
                      <p:stCondLst>
                        <p:cond delay="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370" y="1078230"/>
            <a:ext cx="2725057" cy="603504"/>
          </a:xfrm>
        </p:spPr>
        <p:txBody>
          <a:bodyPr rtlCol="0" anchor="ctr">
            <a:normAutofit/>
          </a:bodyPr>
          <a:lstStyle/>
          <a:p>
            <a:pPr lvl="0"/>
            <a:r>
              <a:rPr lang="pl-PL" sz="3200" i="1" dirty="0">
                <a:solidFill>
                  <a:srgbClr val="FFFFFF"/>
                </a:solidFill>
              </a:rPr>
              <a:t>2. </a:t>
            </a:r>
            <a:r>
              <a:rPr lang="pl-PL" sz="3200" i="1" u="sng" dirty="0">
                <a:solidFill>
                  <a:schemeClr val="bg1"/>
                </a:solidFill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marchew</a:t>
            </a:r>
            <a:r>
              <a:rPr lang="pl-PL" sz="3200" i="1" dirty="0">
                <a:solidFill>
                  <a:srgbClr val="FFFFFF"/>
                </a:solidFill>
              </a:rPr>
              <a:t> -</a:t>
            </a:r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 fontScale="47500" lnSpcReduction="20000"/>
          </a:bodyPr>
          <a:lstStyle/>
          <a:p>
            <a:pPr algn="ctr" rtl="0"/>
            <a:r>
              <a:rPr lang="pl-PL" sz="6700" dirty="0">
                <a:solidFill>
                  <a:srgbClr val="FFFFFF"/>
                </a:solidFill>
              </a:rPr>
              <a:t>Która forma jest poprawna?</a:t>
            </a:r>
          </a:p>
          <a:p>
            <a:pPr algn="ctr" rtl="0"/>
            <a:r>
              <a:rPr lang="pl-PL" sz="4000" dirty="0">
                <a:solidFill>
                  <a:srgbClr val="FFFFFF"/>
                </a:solidFill>
              </a:rPr>
              <a:t>(KLIKNIJ w POPRAWNY WYRAZ I SPRAWDŹ, CZY DOBRZE ODPOWIEDZIAŁEŚ)</a:t>
            </a:r>
            <a:endParaRPr lang="pl" sz="4000" dirty="0">
              <a:solidFill>
                <a:srgbClr val="FFFFFF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377A5A52-DC17-41C3-92B7-E6EB01804706}"/>
              </a:ext>
            </a:extLst>
          </p:cNvPr>
          <p:cNvSpPr txBox="1">
            <a:spLocks/>
          </p:cNvSpPr>
          <p:nvPr/>
        </p:nvSpPr>
        <p:spPr>
          <a:xfrm>
            <a:off x="3053801" y="1593662"/>
            <a:ext cx="257066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chemeClr val="bg1"/>
                </a:solidFill>
              </a:rPr>
              <a:t>- </a:t>
            </a:r>
            <a:r>
              <a:rPr lang="pl-PL" sz="3200" i="1" u="sng" dirty="0">
                <a:solidFill>
                  <a:schemeClr val="bg1"/>
                </a:solidFill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obrończyni</a:t>
            </a:r>
            <a:endParaRPr lang="pl" sz="3200" i="1" u="sng" dirty="0">
              <a:solidFill>
                <a:schemeClr val="bg1"/>
              </a:solidFill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8A6E139-65C0-423C-8301-1D431E2A27B4}"/>
              </a:ext>
            </a:extLst>
          </p:cNvPr>
          <p:cNvSpPr txBox="1">
            <a:spLocks/>
          </p:cNvSpPr>
          <p:nvPr/>
        </p:nvSpPr>
        <p:spPr>
          <a:xfrm>
            <a:off x="176505" y="2164322"/>
            <a:ext cx="2387929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chemeClr val="bg1"/>
                </a:solidFill>
              </a:rPr>
              <a:t>4. </a:t>
            </a:r>
            <a:r>
              <a:rPr lang="pl-PL" sz="3200" i="1" u="sng" dirty="0">
                <a:solidFill>
                  <a:schemeClr val="bg1"/>
                </a:solidFill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aerobik</a:t>
            </a:r>
            <a:r>
              <a:rPr lang="pl-PL" sz="3200" i="1" dirty="0">
                <a:solidFill>
                  <a:schemeClr val="bg1"/>
                </a:solidFill>
              </a:rPr>
              <a:t> -</a:t>
            </a:r>
            <a:endParaRPr lang="pl" sz="3200" i="1" dirty="0">
              <a:solidFill>
                <a:schemeClr val="bg1"/>
              </a:solidFill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663DCEBA-1C12-47EC-A21C-E3BE4E8110C2}"/>
              </a:ext>
            </a:extLst>
          </p:cNvPr>
          <p:cNvSpPr txBox="1">
            <a:spLocks/>
          </p:cNvSpPr>
          <p:nvPr/>
        </p:nvSpPr>
        <p:spPr>
          <a:xfrm>
            <a:off x="176505" y="2807450"/>
            <a:ext cx="4611624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0263BD29-4D8D-4ABC-A113-768580D3530C}"/>
              </a:ext>
            </a:extLst>
          </p:cNvPr>
          <p:cNvSpPr txBox="1">
            <a:spLocks/>
          </p:cNvSpPr>
          <p:nvPr/>
        </p:nvSpPr>
        <p:spPr>
          <a:xfrm>
            <a:off x="231370" y="462534"/>
            <a:ext cx="2471189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rgbClr val="FFFFFF"/>
                </a:solidFill>
              </a:rPr>
              <a:t>1. </a:t>
            </a:r>
            <a:r>
              <a:rPr lang="pl-PL" sz="3200" i="1" u="sng" dirty="0">
                <a:solidFill>
                  <a:schemeClr val="bg1"/>
                </a:solidFill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karmnik</a:t>
            </a:r>
            <a:r>
              <a:rPr lang="pl-PL" sz="3200" i="1" dirty="0">
                <a:solidFill>
                  <a:srgbClr val="FFFFFF"/>
                </a:solidFill>
              </a:rPr>
              <a:t> - </a:t>
            </a:r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2326CE37-95A3-41E3-AF7D-4C28F42A1320}"/>
              </a:ext>
            </a:extLst>
          </p:cNvPr>
          <p:cNvSpPr txBox="1">
            <a:spLocks/>
          </p:cNvSpPr>
          <p:nvPr/>
        </p:nvSpPr>
        <p:spPr>
          <a:xfrm>
            <a:off x="5983499" y="1693774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rgbClr val="FFFFFF"/>
                </a:solidFill>
              </a:rPr>
              <a:t>3. obrończyni</a:t>
            </a:r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92AFAAC1-FD43-4F92-9A7E-97999A037B97}"/>
              </a:ext>
            </a:extLst>
          </p:cNvPr>
          <p:cNvSpPr txBox="1">
            <a:spLocks/>
          </p:cNvSpPr>
          <p:nvPr/>
        </p:nvSpPr>
        <p:spPr>
          <a:xfrm>
            <a:off x="6047919" y="484341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rgbClr val="FFFFFF"/>
                </a:solidFill>
              </a:rPr>
              <a:t>1. karmnik</a:t>
            </a:r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0CB63300-1026-44AF-9200-A4DAB75A37F0}"/>
              </a:ext>
            </a:extLst>
          </p:cNvPr>
          <p:cNvSpPr txBox="1">
            <a:spLocks/>
          </p:cNvSpPr>
          <p:nvPr/>
        </p:nvSpPr>
        <p:spPr>
          <a:xfrm>
            <a:off x="6010524" y="1044660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3200" i="1" dirty="0">
                <a:solidFill>
                  <a:srgbClr val="FFFFFF"/>
                </a:solidFill>
              </a:rPr>
              <a:t>2. marchew</a:t>
            </a:r>
          </a:p>
        </p:txBody>
      </p:sp>
      <p:sp>
        <p:nvSpPr>
          <p:cNvPr id="15" name="Tytuł 1">
            <a:extLst>
              <a:ext uri="{FF2B5EF4-FFF2-40B4-BE49-F238E27FC236}">
                <a16:creationId xmlns:a16="http://schemas.microsoft.com/office/drawing/2014/main" id="{F81511EE-792C-477A-8856-B08F59EBDB23}"/>
              </a:ext>
            </a:extLst>
          </p:cNvPr>
          <p:cNvSpPr txBox="1">
            <a:spLocks/>
          </p:cNvSpPr>
          <p:nvPr/>
        </p:nvSpPr>
        <p:spPr>
          <a:xfrm>
            <a:off x="5983499" y="3495641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3200" i="1" dirty="0">
                <a:solidFill>
                  <a:srgbClr val="FFFFFF"/>
                </a:solidFill>
              </a:rPr>
              <a:t>6. piorun</a:t>
            </a: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59EAABAB-0F18-4800-8EF4-40643188E9EF}"/>
              </a:ext>
            </a:extLst>
          </p:cNvPr>
          <p:cNvSpPr txBox="1">
            <a:spLocks/>
          </p:cNvSpPr>
          <p:nvPr/>
        </p:nvSpPr>
        <p:spPr>
          <a:xfrm>
            <a:off x="5983499" y="2891112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i="1" dirty="0">
                <a:solidFill>
                  <a:srgbClr val="FFFFFF"/>
                </a:solidFill>
              </a:rPr>
              <a:t>5. grubianin</a:t>
            </a:r>
            <a:endParaRPr lang="pl" sz="3200" i="1" dirty="0">
              <a:solidFill>
                <a:srgbClr val="FFFFFF"/>
              </a:solidFill>
            </a:endParaRPr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id="{37198B31-CD6A-4D81-9257-A933F591A1D5}"/>
              </a:ext>
            </a:extLst>
          </p:cNvPr>
          <p:cNvSpPr txBox="1">
            <a:spLocks/>
          </p:cNvSpPr>
          <p:nvPr/>
        </p:nvSpPr>
        <p:spPr>
          <a:xfrm>
            <a:off x="6056375" y="2285238"/>
            <a:ext cx="3054096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" sz="3200" i="1" dirty="0">
                <a:solidFill>
                  <a:srgbClr val="FFFFFF"/>
                </a:solidFill>
              </a:rPr>
              <a:t>4. aerobik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780DD18-5C3A-40FA-99D2-449DAC71D2D3}"/>
              </a:ext>
            </a:extLst>
          </p:cNvPr>
          <p:cNvSpPr txBox="1"/>
          <p:nvPr/>
        </p:nvSpPr>
        <p:spPr>
          <a:xfrm>
            <a:off x="138684" y="2817078"/>
            <a:ext cx="2817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pl-PL" sz="3200" i="1" u="sng" spc="-5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grubianin</a:t>
            </a:r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-</a:t>
            </a:r>
            <a:endParaRPr lang="pl" sz="3200" i="1" spc="-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BED65C7-F99B-4ABB-8240-F6C4417B3628}"/>
              </a:ext>
            </a:extLst>
          </p:cNvPr>
          <p:cNvSpPr txBox="1"/>
          <p:nvPr/>
        </p:nvSpPr>
        <p:spPr>
          <a:xfrm>
            <a:off x="231091" y="3549338"/>
            <a:ext cx="2231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6. </a:t>
            </a:r>
            <a:r>
              <a:rPr lang="pl-PL" sz="3200" i="1" u="sng" spc="-5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" action="ppaction://noaction">
                  <a:snd r:embed="rId2" name="applaus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piorun</a:t>
            </a:r>
            <a:r>
              <a:rPr lang="pl-PL" sz="3200" i="1" spc="-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-</a:t>
            </a:r>
          </a:p>
        </p:txBody>
      </p:sp>
      <p:pic>
        <p:nvPicPr>
          <p:cNvPr id="7170" name="Picture 2" descr="Sherlock Holmes, Sherlock, Tatuaż, Ogar, Przestępczości">
            <a:extLst>
              <a:ext uri="{FF2B5EF4-FFF2-40B4-BE49-F238E27FC236}">
                <a16:creationId xmlns:a16="http://schemas.microsoft.com/office/drawing/2014/main" id="{0C796551-EC62-4267-8F1A-DA789AB45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02" y="801355"/>
            <a:ext cx="1868487" cy="362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le tekstowe 9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027F99FD-95F4-440A-BA4F-AFD0D6B5EF30}"/>
              </a:ext>
            </a:extLst>
          </p:cNvPr>
          <p:cNvSpPr txBox="1"/>
          <p:nvPr/>
        </p:nvSpPr>
        <p:spPr>
          <a:xfrm>
            <a:off x="2635897" y="473654"/>
            <a:ext cx="15748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100" i="1" u="sng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karmik</a:t>
            </a:r>
          </a:p>
        </p:txBody>
      </p:sp>
      <p:sp>
        <p:nvSpPr>
          <p:cNvPr id="12" name="Prostokąt 11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8A5E8A3A-6FB9-4E1D-B363-86CEF1FEB9B3}"/>
              </a:ext>
            </a:extLst>
          </p:cNvPr>
          <p:cNvSpPr/>
          <p:nvPr/>
        </p:nvSpPr>
        <p:spPr>
          <a:xfrm>
            <a:off x="2899410" y="1027536"/>
            <a:ext cx="22563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i="1" u="sng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marchwia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9496C2A-4E43-4049-B844-FAF486A3284A}"/>
              </a:ext>
            </a:extLst>
          </p:cNvPr>
          <p:cNvSpPr/>
          <p:nvPr/>
        </p:nvSpPr>
        <p:spPr>
          <a:xfrm>
            <a:off x="138684" y="1569540"/>
            <a:ext cx="30267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3. </a:t>
            </a:r>
            <a:r>
              <a:rPr lang="pl-PL" sz="3200" i="1" spc="-50" dirty="0">
                <a:solidFill>
                  <a:srgbClr val="FFFFFF"/>
                </a:solidFill>
                <a:latin typeface="+mj-lt"/>
                <a:ea typeface="+mj-ea"/>
                <a:cs typeface="+mj-cs"/>
                <a:hlinkClick r:id="" action="ppaction://noaction">
                  <a:snd r:embed="rId4" name="explod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obrończynia</a:t>
            </a:r>
            <a:endParaRPr lang="pl-PL" sz="3200" i="1" spc="-5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Prostokąt 18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D20D3C6C-FC52-431E-AF9D-8C5E4393EAAF}"/>
              </a:ext>
            </a:extLst>
          </p:cNvPr>
          <p:cNvSpPr/>
          <p:nvPr/>
        </p:nvSpPr>
        <p:spPr>
          <a:xfrm>
            <a:off x="2462781" y="2138810"/>
            <a:ext cx="16520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i="1" u="sng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areobik</a:t>
            </a:r>
          </a:p>
        </p:txBody>
      </p:sp>
      <p:sp>
        <p:nvSpPr>
          <p:cNvPr id="20" name="Prostokąt 19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36EA7ACC-7451-4970-AD26-5ED7FE18FA99}"/>
              </a:ext>
            </a:extLst>
          </p:cNvPr>
          <p:cNvSpPr/>
          <p:nvPr/>
        </p:nvSpPr>
        <p:spPr>
          <a:xfrm>
            <a:off x="2815354" y="2821099"/>
            <a:ext cx="1659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i="1" u="sng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grubian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B1230A65-FFE0-4128-98F6-9791B169431F}"/>
              </a:ext>
            </a:extLst>
          </p:cNvPr>
          <p:cNvSpPr/>
          <p:nvPr/>
        </p:nvSpPr>
        <p:spPr>
          <a:xfrm>
            <a:off x="2421518" y="3555671"/>
            <a:ext cx="14029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i="1" u="sng" spc="-5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" action="ppaction://noaction">
                  <a:snd r:embed="rId4" name="explode.wav"/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pierun</a:t>
            </a:r>
            <a:endParaRPr lang="pl-PL" sz="3200" i="1" u="sng" spc="-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610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Prostokąt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9148" y="320046"/>
            <a:ext cx="6253317" cy="4032486"/>
          </a:xfrm>
        </p:spPr>
        <p:txBody>
          <a:bodyPr rtlCol="0">
            <a:normAutofit fontScale="90000"/>
          </a:bodyPr>
          <a:lstStyle/>
          <a:p>
            <a:pPr algn="ctr"/>
            <a:r>
              <a:rPr lang="pl-PL" dirty="0"/>
              <a:t>Detektyw Robert dziękuje za uwagę.</a:t>
            </a:r>
            <a:endParaRPr lang="pl" sz="80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8984" y="5386734"/>
            <a:ext cx="6269347" cy="1021498"/>
          </a:xfrm>
        </p:spPr>
        <p:txBody>
          <a:bodyPr rtlCol="0">
            <a:normAutofit fontScale="92500" lnSpcReduction="20000"/>
          </a:bodyPr>
          <a:lstStyle/>
          <a:p>
            <a:pPr algn="ctr" rtl="0"/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Materiał powstał na podstawie publikacji „Mowa nie trawa” m. Malickiej</a:t>
            </a:r>
            <a:endParaRPr lang="pl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Obraz 4" descr="Obraz, na którym znajduje się budynek i ławka do siedzenia&#10;&#10;Automatycznie generowany opis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Detektyw, Wyszukiwania, Człowiek, Wyszukiwanie">
            <a:extLst>
              <a:ext uri="{FF2B5EF4-FFF2-40B4-BE49-F238E27FC236}">
                <a16:creationId xmlns:a16="http://schemas.microsoft.com/office/drawing/2014/main" id="{25902002-C1AD-44F2-90EA-04E115F9E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14" y="2655036"/>
            <a:ext cx="4162101" cy="420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56213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50_TF56160789" id="{322F98B7-A80C-4988-AFAA-78CFE7AA476F}" vid="{F3BB283F-3ABA-4679-A0D8-972A395C2975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{BEF684F1-C68D-45E0-BEE8-82B589BF2372}tf56160789</Template>
  <TotalTime>0</TotalTime>
  <Words>328</Words>
  <Application>Microsoft Office PowerPoint</Application>
  <PresentationFormat>Panoramiczny</PresentationFormat>
  <Paragraphs>82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3" baseType="lpstr">
      <vt:lpstr>Bookman Old Style</vt:lpstr>
      <vt:lpstr>Calibri</vt:lpstr>
      <vt:lpstr>Franklin Gothic Book</vt:lpstr>
      <vt:lpstr>1_RetrospectVTI</vt:lpstr>
      <vt:lpstr>Detektyw Robert</vt:lpstr>
      <vt:lpstr>Prezentacja programu PowerPoint</vt:lpstr>
      <vt:lpstr>2.fruwające</vt:lpstr>
      <vt:lpstr>drogie prezenty fruwające wróble kręte drogi zroszone trawniki groźni wrogowie mrożone truskawki </vt:lpstr>
      <vt:lpstr>... ofr</vt:lpstr>
      <vt:lpstr>A) radio, reperuje, Romek </vt:lpstr>
      <vt:lpstr> </vt:lpstr>
      <vt:lpstr>2. marchew -</vt:lpstr>
      <vt:lpstr>Detektyw Robert dziękuje za uwagę.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2020-04-19T20:04:26Z</dcterms:created>
  <dcterms:modified xsi:type="dcterms:W3CDTF">2020-04-20T14:22:39Z</dcterms:modified>
</cp:coreProperties>
</file>