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7" r:id="rId10"/>
    <p:sldId id="268" r:id="rId11"/>
    <p:sldId id="264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7373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6989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6800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8714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1615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4562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0839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250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3066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6542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0154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1584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58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999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7545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3989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0515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3CB491-F600-4542-B1D5-526031521CD0}" type="datetimeFigureOut">
              <a:rPr lang="pl-PL" smtClean="0"/>
              <a:t>2020-04-06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5AB4BC8-5FE5-4852-93C2-FEBA21EBCC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071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Nauczanie zdalne – „oby nie dać się zwariować”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51011" y="4893972"/>
            <a:ext cx="9183151" cy="721217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pl-PL" i="1" dirty="0" smtClean="0"/>
              <a:t>Julita Zwolińska</a:t>
            </a:r>
          </a:p>
          <a:p>
            <a:pPr algn="r"/>
            <a:r>
              <a:rPr lang="pl-PL" i="1" dirty="0" smtClean="0"/>
              <a:t>Karolina Gałka</a:t>
            </a:r>
          </a:p>
          <a:p>
            <a:pPr algn="r"/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17260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937846" y="574431"/>
            <a:ext cx="10363200" cy="5556738"/>
          </a:xfrm>
        </p:spPr>
        <p:txBody>
          <a:bodyPr>
            <a:normAutofit/>
          </a:bodyPr>
          <a:lstStyle/>
          <a:p>
            <a:r>
              <a:rPr lang="pl-PL" dirty="0" smtClean="0"/>
              <a:t>Co z wieczorem?</a:t>
            </a:r>
          </a:p>
          <a:p>
            <a:pPr marL="0" indent="0">
              <a:buNone/>
            </a:pPr>
            <a:r>
              <a:rPr lang="pl-PL" dirty="0" smtClean="0"/>
              <a:t>Wieczór to szczególna pora dnia, dobrze jest zakończyć go wspólnym, wyciszającym spotkaniem. Być może warto wprowadzić na ten czas coś nowego, co pozwoli symbolicznie opracować, przeżywane w ciągu dnia zdarzenia, np.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/>
              <a:t>Bajki – </a:t>
            </a:r>
            <a:r>
              <a:rPr lang="pl-PL" dirty="0" err="1" smtClean="0"/>
              <a:t>pomagajki</a:t>
            </a:r>
            <a:r>
              <a:rPr lang="pl-PL" dirty="0" smtClean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/>
              <a:t>Trudne emocje: co zrobić, gdy się złościsz – technika zarządzania złością </a:t>
            </a:r>
            <a:r>
              <a:rPr lang="pl-PL" dirty="0" err="1" smtClean="0"/>
              <a:t>dawn</a:t>
            </a:r>
            <a:r>
              <a:rPr lang="pl-PL" dirty="0" smtClean="0"/>
              <a:t> </a:t>
            </a:r>
            <a:r>
              <a:rPr lang="pl-PL" dirty="0" err="1" smtClean="0"/>
              <a:t>huebner</a:t>
            </a:r>
            <a:r>
              <a:rPr lang="pl-PL" dirty="0" smtClean="0"/>
              <a:t>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/>
              <a:t>Trudne emocje. Co zrobić, gdy się martwisz – poradnik dla dzieci lękliwych </a:t>
            </a:r>
            <a:r>
              <a:rPr lang="pl-PL" dirty="0" err="1" smtClean="0"/>
              <a:t>dawn</a:t>
            </a:r>
            <a:r>
              <a:rPr lang="pl-PL" dirty="0" smtClean="0"/>
              <a:t> </a:t>
            </a:r>
            <a:r>
              <a:rPr lang="pl-PL" dirty="0" err="1" smtClean="0"/>
              <a:t>huebner</a:t>
            </a:r>
            <a:endParaRPr lang="pl-PL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Bajka terapeutyczna „ jeżyk Bartek zostaje w </a:t>
            </a:r>
            <a:r>
              <a:rPr lang="pl-PL" dirty="0" smtClean="0"/>
              <a:t>domu” </a:t>
            </a:r>
            <a:r>
              <a:rPr lang="pl-PL" dirty="0"/>
              <a:t>do </a:t>
            </a:r>
            <a:r>
              <a:rPr lang="pl-PL" dirty="0" smtClean="0"/>
              <a:t>pobrania: https</a:t>
            </a:r>
            <a:r>
              <a:rPr lang="pl-PL" dirty="0"/>
              <a:t>://dzieciecapsychologia.pl/wp-content/uploads/2020/03/Jeżyk-Bartek.pdf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ü"/>
            </a:pPr>
            <a:endParaRPr lang="pl-PL" dirty="0" smtClean="0"/>
          </a:p>
          <a:p>
            <a:pPr>
              <a:buFont typeface="Wingdings" panose="05000000000000000000" pitchFamily="2" charset="2"/>
              <a:buChar char="ü"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424412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smtClean="0">
                <a:solidFill>
                  <a:srgbClr val="FF0000"/>
                </a:solidFill>
              </a:rPr>
              <a:t>Powodzenia!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endParaRPr lang="pl-PL" sz="3200" i="1" dirty="0" smtClean="0"/>
          </a:p>
          <a:p>
            <a:pPr marL="0" indent="0" algn="r">
              <a:buNone/>
            </a:pPr>
            <a:endParaRPr lang="pl-PL" sz="3200" i="1" dirty="0"/>
          </a:p>
          <a:p>
            <a:pPr marL="0" indent="0" algn="r">
              <a:buNone/>
            </a:pPr>
            <a:endParaRPr lang="pl-PL" sz="3200" i="1" smtClean="0"/>
          </a:p>
          <a:p>
            <a:pPr marL="0" indent="0" algn="r">
              <a:buNone/>
            </a:pPr>
            <a:r>
              <a:rPr lang="pl-PL" sz="3200" i="1" smtClean="0"/>
              <a:t>Pamiętajcie</a:t>
            </a:r>
            <a:r>
              <a:rPr lang="pl-PL" sz="3200" i="1" dirty="0" smtClean="0"/>
              <a:t>, że za wami tęsknimy</a:t>
            </a:r>
            <a:endParaRPr lang="pl-PL" sz="3200" i="1" dirty="0"/>
          </a:p>
        </p:txBody>
      </p:sp>
    </p:spTree>
    <p:extLst>
      <p:ext uri="{BB962C8B-B14F-4D97-AF65-F5344CB8AC3E}">
        <p14:creationId xmlns:p14="http://schemas.microsoft.com/office/powerpoint/2010/main" val="2588909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65584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Oto kilka praktycznych wskazówek, dotyczących warunków i organizacji nauki dziecka w domu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838200" y="1931831"/>
            <a:ext cx="10515600" cy="49261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400" dirty="0" smtClean="0"/>
              <a:t>1. Dopilnujcie, by dziecko wstawało o stałej porze (rannej).</a:t>
            </a:r>
            <a:br>
              <a:rPr lang="pl-PL" sz="2400" dirty="0" smtClean="0"/>
            </a:br>
            <a:r>
              <a:rPr lang="pl-PL" sz="2400" dirty="0" smtClean="0"/>
              <a:t>2. Planujcie z dziećmi ich dzień. Pamiętajcie o właściwych proporcjach czasu nauki i odpoczynku. </a:t>
            </a:r>
            <a:br>
              <a:rPr lang="pl-PL" sz="2400" dirty="0" smtClean="0"/>
            </a:br>
            <a:r>
              <a:rPr lang="pl-PL" sz="2400" dirty="0" smtClean="0"/>
              <a:t>3. Ustalcie z dzieckiem godziny, w których będzie uczyło się i odrabiało lekcje. Najlepiej zgodnie z dotychczasowym planem lekcji. Określcie: czego dzieci mają się nauczyć (przedmiot, zakres materiału), ile czasu im to zajmie, jakie materiały powinno zgromadzić, by zacząć naukę (np. zeszyt, książkę, wydrukować zadanie, otworzyć stronę w e-podręczniku)</a:t>
            </a:r>
            <a:br>
              <a:rPr lang="pl-PL" sz="2400" dirty="0" smtClean="0"/>
            </a:br>
            <a:r>
              <a:rPr lang="pl-PL" sz="2400" dirty="0" smtClean="0"/>
              <a:t>4. Wyznaczajcie przedział czasowy (od - do), w którym dzieci będą się uczyły. Starajcie się trzymać określonych terminów.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94528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838200" y="828764"/>
            <a:ext cx="10515600" cy="58118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800" dirty="0" smtClean="0"/>
              <a:t>5. Sporządźcie rozkład zajęć uwzględniający czas na naukę, </a:t>
            </a:r>
            <a:r>
              <a:rPr lang="pl-PL" sz="2800" dirty="0" smtClean="0"/>
              <a:t>rozrywkę i </a:t>
            </a:r>
            <a:r>
              <a:rPr lang="pl-PL" sz="2800" dirty="0" smtClean="0"/>
              <a:t>porcje ruchu.</a:t>
            </a:r>
            <a:br>
              <a:rPr lang="pl-PL" sz="2800" dirty="0" smtClean="0"/>
            </a:br>
            <a:r>
              <a:rPr lang="pl-PL" sz="2800" dirty="0" smtClean="0"/>
              <a:t>6. Pamiętajcie o przerwach relaksacyjnych (ale nie dłuższych niż 15 minut) - odprężają rękę, wzrok.</a:t>
            </a:r>
            <a:br>
              <a:rPr lang="pl-PL" sz="2800" dirty="0" smtClean="0"/>
            </a:br>
            <a:r>
              <a:rPr lang="pl-PL" sz="2800" dirty="0" smtClean="0"/>
              <a:t>7. Podzielcie wspólnie materiał do nauki na partie: zróbcie grafik - zapisujcie bieżące zadania do wykonania, zlecane przez nauczycieli danych przedmiotów i terminy ich realizacji. </a:t>
            </a:r>
            <a:r>
              <a:rPr lang="pl-PL" sz="2800" u="sng" dirty="0" smtClean="0">
                <a:solidFill>
                  <a:srgbClr val="FF0000"/>
                </a:solidFill>
              </a:rPr>
              <a:t>Grafik umieśćcie w widocznym miejscu.</a:t>
            </a:r>
            <a:r>
              <a:rPr lang="pl-PL" sz="2800" dirty="0" smtClean="0">
                <a:solidFill>
                  <a:srgbClr val="FF0000"/>
                </a:solidFill>
              </a:rPr>
              <a:t> </a:t>
            </a:r>
            <a:r>
              <a:rPr lang="pl-PL" sz="2800" dirty="0" smtClean="0"/>
              <a:t>Odznaczajcie zrealizowane zadania – to bardzo motywuje, bo jest wizualnym odzwierciedleniem wykonanej pracy!</a:t>
            </a:r>
            <a:br>
              <a:rPr lang="pl-PL" sz="2800" dirty="0" smtClean="0"/>
            </a:br>
            <a:r>
              <a:rPr lang="pl-PL" sz="2800" dirty="0" smtClean="0"/>
              <a:t>8. Nie zapominajcie o aktywności ruchowej (oczywiście w domu, własnym ogródku), która jest niezbędna do prawidłowego funkcjonowania mózgu.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12372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Komfort pracy: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838200" y="1700011"/>
            <a:ext cx="10515600" cy="447695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400" dirty="0" smtClean="0"/>
              <a:t>1. Przygotujcie stałe miejsce do pracy z odpowiednim oświetleniem i usytuowaniem zależnym od tego, którą ręką posługują się dzieci. Pokój powinien być wyposażony w biurko/stolik i krzesło przystosowane do wzrostu dzieci.</a:t>
            </a:r>
            <a:br>
              <a:rPr lang="pl-PL" sz="2400" dirty="0" smtClean="0"/>
            </a:br>
            <a:r>
              <a:rPr lang="pl-PL" sz="2400" dirty="0" smtClean="0"/>
              <a:t>2. Dbajcie o to, by w miejscu nauki nie było zbyt wielu rzeczy, które mogą dzieci rozpraszać.</a:t>
            </a:r>
            <a:br>
              <a:rPr lang="pl-PL" sz="2400" dirty="0" smtClean="0"/>
            </a:br>
            <a:r>
              <a:rPr lang="pl-PL" sz="2400" dirty="0" smtClean="0"/>
              <a:t>3. Przed rozpoczęciem zdalnej nauki wywietrzcie pokój.</a:t>
            </a:r>
            <a:br>
              <a:rPr lang="pl-PL" sz="2400" dirty="0" smtClean="0"/>
            </a:br>
            <a:r>
              <a:rPr lang="pl-PL" sz="2400" dirty="0" smtClean="0"/>
              <a:t>4. Zadbajcie o miłą atmosferę, pozbawioną pośpiechu, nerwowości (wiem, że nie jest łatwo – mam syna w 6 klasie i korzystamy z jednego komputera – kto pierwszy ten lepszy </a:t>
            </a:r>
            <a:r>
              <a:rPr lang="pl-PL" sz="2400" dirty="0" smtClean="0">
                <a:sym typeface="Wingdings" panose="05000000000000000000" pitchFamily="2" charset="2"/>
              </a:rPr>
              <a:t>)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7924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Kilka dodatkowych wskazówek, które pomogą motywować dziecko do pracy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838200" y="1880315"/>
            <a:ext cx="10515600" cy="4708771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l-PL" sz="2400" dirty="0" smtClean="0"/>
              <a:t>1. Traktuj naukę dziecka, jako rzecz świętą. Nie przerywaj mu, nie wołaj do telefonu, wyłącz wszelkie źródła dźwięku. </a:t>
            </a:r>
            <a:br>
              <a:rPr lang="pl-PL" sz="2400" dirty="0" smtClean="0"/>
            </a:br>
            <a:r>
              <a:rPr lang="pl-PL" sz="2400" dirty="0" smtClean="0"/>
              <a:t>2. Zarządź, że wszystkie dzieci uczą się w tym samym czasie. Niech żadne wtedy nie ogląda telewizji i nie gra na komputerze. To podstawowy błąd rodziców, aby pozwolić, by jedno z dzieci się bawiło, gdy drugie się uczy.</a:t>
            </a:r>
            <a:br>
              <a:rPr lang="pl-PL" sz="2400" dirty="0" smtClean="0"/>
            </a:br>
            <a:r>
              <a:rPr lang="pl-PL" sz="2400" dirty="0" smtClean="0"/>
              <a:t>3. Naucz dziecko traktować naukę jak wyzwanie. Pokazuj mu, jak wartościowe jest robienie czegoś, czego jeszcze nigdy się nie robiło, a co wydaje się trudne. </a:t>
            </a:r>
            <a:br>
              <a:rPr lang="pl-PL" sz="2400" dirty="0" smtClean="0"/>
            </a:br>
            <a:r>
              <a:rPr lang="pl-PL" sz="2400" dirty="0" smtClean="0"/>
              <a:t>4. Chwal dziecko po każdej przerobionej partii materiału, ale pamiętaj, by nie szafować pochwałami. Doceniaj prawdziwy wysiłek i trud oraz konsekwencję dziecka.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49057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527539" y="398585"/>
            <a:ext cx="10826262" cy="577837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400" dirty="0" smtClean="0"/>
              <a:t>6. Nie wyręczaj dziecka w odrabianiu lekcji. To bardzo </a:t>
            </a:r>
            <a:r>
              <a:rPr lang="pl-PL" sz="2400" dirty="0" smtClean="0"/>
              <a:t>ważne kiedy prosi o pomoc, </a:t>
            </a:r>
            <a:r>
              <a:rPr lang="pl-PL" sz="2400" dirty="0" smtClean="0"/>
              <a:t>nie </a:t>
            </a:r>
            <a:r>
              <a:rPr lang="pl-PL" sz="2400" dirty="0"/>
              <a:t>podawaj mu gotowych </a:t>
            </a:r>
            <a:r>
              <a:rPr lang="pl-PL" sz="2400" dirty="0" smtClean="0"/>
              <a:t>rozwiązań</a:t>
            </a:r>
            <a:r>
              <a:rPr lang="pl-PL" sz="2400" dirty="0"/>
              <a:t>, ale jedynie na nie naprowadź, udziel wskazówek, wyjaśnij wątpliwości. Zachęć do  </a:t>
            </a:r>
            <a:r>
              <a:rPr lang="pl-PL" sz="2400" dirty="0" smtClean="0"/>
              <a:t>samodzielności. Samodzielne rozwiązane zadanie może dostarczyć </a:t>
            </a:r>
            <a:r>
              <a:rPr lang="pl-PL" sz="2400" dirty="0" smtClean="0"/>
              <a:t>dziecku </a:t>
            </a:r>
            <a:r>
              <a:rPr lang="pl-PL" sz="2400" dirty="0" smtClean="0"/>
              <a:t>dużej satysfakcji, wzmacnia w nim </a:t>
            </a:r>
            <a:r>
              <a:rPr lang="pl-PL" sz="2400" dirty="0" smtClean="0"/>
              <a:t>również </a:t>
            </a:r>
            <a:r>
              <a:rPr lang="pl-PL" sz="2400" dirty="0" smtClean="0"/>
              <a:t>poczucie, że </a:t>
            </a:r>
            <a:r>
              <a:rPr lang="pl-PL" sz="2400" dirty="0" smtClean="0"/>
              <a:t>jest </a:t>
            </a:r>
            <a:r>
              <a:rPr lang="pl-PL" sz="2400" dirty="0" smtClean="0"/>
              <a:t>w stanie poradzić sobie z trudnościami.</a:t>
            </a:r>
            <a:br>
              <a:rPr lang="pl-PL" sz="2400" dirty="0" smtClean="0"/>
            </a:br>
            <a:r>
              <a:rPr lang="pl-PL" sz="2400" dirty="0" smtClean="0"/>
              <a:t>7. W sytuacji zniechęcenia wskazuj na postęp, jaki już poczyniło dziecko w wykonanych zadaniach ( w tym celu każdego dnia należy zadania spisać na kartce i skreślać je po ich wykonaniu).</a:t>
            </a:r>
            <a:br>
              <a:rPr lang="pl-PL" sz="2400" dirty="0" smtClean="0"/>
            </a:br>
            <a:r>
              <a:rPr lang="pl-PL" sz="2400" dirty="0" smtClean="0"/>
              <a:t>8. Podkreślaj sukcesy, zamiast braków. Jeśli dziecko ma ogromne problemy z jednym przedmiotem, zachęć je, by na lodówce pojawiła się kartka: „Co już umiem”. Codziennie przed snem zapiszcie na niej to, czego dziś dziecko się nauczyło oraz to, w czym jest kompetentne. Nawet, jeśli to będą tylko dwie daty lub cztery słówka.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83918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5461267" cy="1596177"/>
          </a:xfrm>
        </p:spPr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Wskazówki dla uczniów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sz="quarter" idx="13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pl-PL" altLang="pl-P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Przewietrz pokój</a:t>
            </a: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 którym będziesz się uczył.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Zrób porządek w pokoju i na biurku. </a:t>
            </a: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Oczywiście nie wyciągaj teraz papierów z szuflad, żeby je poukładać. Nie zaczynaj też oglądać starych pamiątek. To zgubne! Posprzątaj tylko to, co znajduje się na wierzchu, co rozprasza Twój wzrok.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Rozpisz, co</a:t>
            </a:r>
            <a:r>
              <a:rPr kumimoji="0" lang="pl-PL" altLang="pl-PL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musisz zrobić dziś</a:t>
            </a:r>
            <a:r>
              <a:rPr kumimoji="0" lang="pl-PL" altLang="pl-P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 ile chcesz, żeby zajęło Ci to czasu. </a:t>
            </a: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Jeżeli tego nie zrobisz, możliwe, że Twoja nauka będzie rozciągać się w nieskończoność.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4"/>
          </p:nvPr>
        </p:nvSpPr>
        <p:spPr>
          <a:xfrm>
            <a:off x="6172200" y="128788"/>
            <a:ext cx="5181600" cy="6729211"/>
          </a:xfrm>
        </p:spPr>
        <p:txBody>
          <a:bodyPr>
            <a:normAutofit fontScale="85000" lnSpcReduction="10000"/>
          </a:bodyPr>
          <a:lstStyle/>
          <a:p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Jedz dobrze, ale nie przejadaj się.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Twój mózg ma się koncentrować na nauce, a nie na trawieniu. </a:t>
            </a:r>
          </a:p>
          <a:p>
            <a:r>
              <a:rPr lang="pl-PL" sz="1800" b="1" dirty="0" smtClean="0"/>
              <a:t>Nie jedz zbyt wielu słodyczy. </a:t>
            </a:r>
            <a:r>
              <a:rPr lang="pl-PL" sz="1800" dirty="0" smtClean="0"/>
              <a:t>Ja wiem, że podczas nauki, aż kusi, żeby uprzyjemnić sobie życie! Cukier powoduje przypływ energii, ale później jej gwałtowny spadek, który może zakończyć Twoją naukę.</a:t>
            </a:r>
          </a:p>
          <a:p>
            <a:r>
              <a:rPr lang="pl-PL" sz="1800" b="1" dirty="0" smtClean="0"/>
              <a:t>Pij wodę. </a:t>
            </a:r>
            <a:r>
              <a:rPr lang="pl-PL" sz="1800" dirty="0" smtClean="0"/>
              <a:t>Bez niej już po chwili poczujesz się ospały.</a:t>
            </a:r>
          </a:p>
          <a:p>
            <a:r>
              <a:rPr lang="pl-PL" sz="1800" b="1" dirty="0" smtClean="0"/>
              <a:t>Ucz się przy naturalnym świetle, </a:t>
            </a:r>
            <a:r>
              <a:rPr lang="pl-PL" sz="1800" dirty="0" smtClean="0"/>
              <a:t>a po zmroku przy żarówkach o ciepłej barwie.</a:t>
            </a:r>
          </a:p>
          <a:p>
            <a:r>
              <a:rPr lang="pl-PL" sz="1800" b="1" dirty="0" smtClean="0"/>
              <a:t>Siedź prosto</a:t>
            </a:r>
            <a:r>
              <a:rPr lang="pl-PL" sz="1800" dirty="0" smtClean="0"/>
              <a:t>, przy biurku. Nie zbliżaj się do pozycji leżącej, bo zaśniesz. W łóżku to pewne!</a:t>
            </a:r>
          </a:p>
          <a:p>
            <a:r>
              <a:rPr lang="pl-PL" sz="1800" b="1" dirty="0" smtClean="0"/>
              <a:t>Ustaw czasomierz i rób sobie przerwy</a:t>
            </a:r>
            <a:r>
              <a:rPr lang="pl-PL" sz="1800" dirty="0" smtClean="0"/>
              <a:t>. Podobno najwięcej zapamiętujemy przez pierwsze i ostatnie 15 minut zajęć. Tak samo jest z uczeniem się. Dobrze uczyć się przez 30-45 minut. Potem zrób sobie 5-15 minutową przerwę.</a:t>
            </a:r>
          </a:p>
          <a:p>
            <a:r>
              <a:rPr lang="pl-PL" sz="1800" b="1" dirty="0" smtClean="0"/>
              <a:t>Ruszaj się! </a:t>
            </a:r>
            <a:r>
              <a:rPr lang="pl-PL" sz="1800" dirty="0" smtClean="0"/>
              <a:t>Ruszaj się w trakcie przerwy, by pobudzić krążenie. Wystarczy kilka prostych ćwiczeń: wymachy rąk, przysiady, pajacyki. Po niewielkim wysiłku wraca się do nauki z większą ilością energii.</a:t>
            </a:r>
          </a:p>
          <a:p>
            <a:endParaRPr lang="pl-PL" sz="1800" dirty="0" smtClean="0"/>
          </a:p>
          <a:p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53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773723" y="281354"/>
            <a:ext cx="10503877" cy="5509845"/>
          </a:xfrm>
        </p:spPr>
        <p:txBody>
          <a:bodyPr>
            <a:normAutofit fontScale="92500" lnSpcReduction="20000"/>
          </a:bodyPr>
          <a:lstStyle/>
          <a:p>
            <a:r>
              <a:rPr lang="pl-PL" b="1" dirty="0" smtClean="0"/>
              <a:t>Bądźcie razem </a:t>
            </a:r>
            <a:r>
              <a:rPr lang="pl-PL" dirty="0" smtClean="0"/>
              <a:t>– ważne jest to, że w sytuacji zagrożenia </a:t>
            </a:r>
            <a:r>
              <a:rPr lang="pl-PL" b="1" dirty="0" smtClean="0"/>
              <a:t>jesteście razem i </a:t>
            </a:r>
            <a:r>
              <a:rPr lang="pl-PL" dirty="0" smtClean="0"/>
              <a:t>naturalny sposób, dziecko zawierza tobie i zdobywa ufność, że wszystko będzie dobrze. Ty jesteś jego bezpiecznym środowiskiem</a:t>
            </a:r>
          </a:p>
          <a:p>
            <a:r>
              <a:rPr lang="pl-PL" b="1" dirty="0" smtClean="0"/>
              <a:t>Rodzicu podejmij temat </a:t>
            </a:r>
            <a:r>
              <a:rPr lang="pl-PL" dirty="0" smtClean="0"/>
              <a:t>– NIE BÓJ SIĘ PYTAĆ I ROZMAWIAĆ WPROST O TYM, CO SIĘ DZIEJE , CO TWOJE DZIECKO CZUJE I PRZEŻYWA. SŁUCHAJ UWAŻNIIE TEGO MÓWI TWOJE DZIECKO</a:t>
            </a:r>
          </a:p>
          <a:p>
            <a:r>
              <a:rPr lang="pl-PL" b="1" dirty="0" smtClean="0"/>
              <a:t>CHROŃ DZIECKO </a:t>
            </a:r>
            <a:r>
              <a:rPr lang="pl-PL" dirty="0" smtClean="0"/>
              <a:t>– PRZED NADMIERNYM OGLĄDANIEM TELEWIZJI I SŁUCHANIEM WIADOMOSCI. TEGO TYPY DZIAŁANIA MOGĄ TYLKO WYWOŁAĆ NADMIERNY LĘK I NAPIĘCIE </a:t>
            </a:r>
          </a:p>
          <a:p>
            <a:r>
              <a:rPr lang="pl-PL" b="1" dirty="0" smtClean="0"/>
              <a:t>ZACHOWUJ SPOKÓJ </a:t>
            </a:r>
            <a:r>
              <a:rPr lang="pl-PL" dirty="0" smtClean="0"/>
              <a:t>– PAMIĘTAJ, TWÓJ SPOKÓJ I RADZENIE SOBIE Z SYTUACJĄ – TO SPOKÓJ I SPOSÓB RADZENIA SOBIE TWOJEGO DZIECKA. Ono uważnie Cię obserwuje. Jeśli sam jesteś zaniepokojony – porozmawiaj z kimś bliskim, znajdź ukojenie w codziennych czynnościach</a:t>
            </a:r>
          </a:p>
          <a:p>
            <a:r>
              <a:rPr lang="pl-PL" b="1" dirty="0" smtClean="0"/>
              <a:t>Zachowaj humor </a:t>
            </a:r>
            <a:r>
              <a:rPr lang="pl-PL" dirty="0" smtClean="0"/>
              <a:t>– humor to dobry mechanizm obronny każdego człowieka. Dostrzegaj zabawne strony bycia w kwarantannie, kiedy jest to możliwe. Tzw. „Głupawki” jakie mogą pojawiać się u Twojego dziecka to nie ignorancja sytuacji i brak powagi, ale wręcz przeciwnie, to dobry i konstruktywny sposób wyrażania emocji i myśli przez zachowanie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725149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820615" y="703386"/>
            <a:ext cx="10456985" cy="5087814"/>
          </a:xfrm>
        </p:spPr>
        <p:txBody>
          <a:bodyPr>
            <a:normAutofit lnSpcReduction="10000"/>
          </a:bodyPr>
          <a:lstStyle/>
          <a:p>
            <a:r>
              <a:rPr lang="pl-PL" b="1" dirty="0" smtClean="0"/>
              <a:t>Ważny jest porządek dnia </a:t>
            </a:r>
            <a:r>
              <a:rPr lang="pl-PL" dirty="0" smtClean="0"/>
              <a:t>– ustal go z dzieckiem. W tym, konkretne zadania w domu np. czas na naukę, czas na wspólną i samodzielną zabawę, gry planszowe oraz czas na rytuały wieczorne . Dzieci będą czuły się bezpieczniej i łatwiej będą unikać konfliktów, jeśli będą ustalone jasne zasady i rytm dnia</a:t>
            </a:r>
          </a:p>
          <a:p>
            <a:r>
              <a:rPr lang="pl-PL" b="1" dirty="0" smtClean="0"/>
              <a:t>Rodzinne rytuały </a:t>
            </a:r>
            <a:r>
              <a:rPr lang="pl-PL" dirty="0" smtClean="0"/>
              <a:t>: </a:t>
            </a:r>
          </a:p>
          <a:p>
            <a:pPr marL="0" indent="0">
              <a:buNone/>
            </a:pPr>
            <a:r>
              <a:rPr lang="pl-PL" b="1" dirty="0" smtClean="0"/>
              <a:t>wspólne rysowanie </a:t>
            </a:r>
            <a:r>
              <a:rPr lang="pl-PL" dirty="0" smtClean="0"/>
              <a:t>(np. w czystym zeszycie lub na połączonych kartkach rysujemy coś, a potem tworzymy historię do tego, albo opowiadamy, co narysowaliśmy. To będzie pamiątka z czasu kwarantanny. </a:t>
            </a:r>
          </a:p>
          <a:p>
            <a:pPr marL="0" indent="0">
              <a:buNone/>
            </a:pPr>
            <a:r>
              <a:rPr lang="pl-PL" b="1" dirty="0" smtClean="0"/>
              <a:t>Rodzinna gra planszowa </a:t>
            </a:r>
            <a:r>
              <a:rPr lang="pl-PL" dirty="0" smtClean="0"/>
              <a:t>(np. dzieci wspólnie z rodzicami tworzą grę planszową, robiąc planszę, poszczególne pola, początek i koniec gry. Ważne jest, żeby wybrać tytuł gry, np. „Jak dzieci pokonały wirusa” W grze powinny znaleźć się dobre i złe przygody oraz eliksiry, które ratują przed konsekwencjami złej przygody </a:t>
            </a:r>
          </a:p>
          <a:p>
            <a:pPr marL="0" indent="0">
              <a:buNone/>
            </a:pPr>
            <a:r>
              <a:rPr lang="pl-PL" b="1" dirty="0" smtClean="0"/>
              <a:t>Wspólne gotowanie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55291208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Krop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rop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op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147</TotalTime>
  <Words>784</Words>
  <Application>Microsoft Office PowerPoint</Application>
  <PresentationFormat>Niestandardowy</PresentationFormat>
  <Paragraphs>48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Kropla</vt:lpstr>
      <vt:lpstr>Nauczanie zdalne – „oby nie dać się zwariować”</vt:lpstr>
      <vt:lpstr>Oto kilka praktycznych wskazówek, dotyczących warunków i organizacji nauki dziecka w domu</vt:lpstr>
      <vt:lpstr>Prezentacja programu PowerPoint</vt:lpstr>
      <vt:lpstr>Komfort pracy:</vt:lpstr>
      <vt:lpstr>Kilka dodatkowych wskazówek, które pomogą motywować dziecko do pracy</vt:lpstr>
      <vt:lpstr>Prezentacja programu PowerPoint</vt:lpstr>
      <vt:lpstr>Wskazówki dla uczniów</vt:lpstr>
      <vt:lpstr>Prezentacja programu PowerPoint</vt:lpstr>
      <vt:lpstr>Prezentacja programu PowerPoint</vt:lpstr>
      <vt:lpstr>Prezentacja programu PowerPoint</vt:lpstr>
      <vt:lpstr>Powodzenia!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Nauczanie zdalne – nie dać się zwariować</dc:title>
  <dc:creator>karolina mak</dc:creator>
  <cp:lastModifiedBy>sony</cp:lastModifiedBy>
  <cp:revision>18</cp:revision>
  <dcterms:created xsi:type="dcterms:W3CDTF">2020-04-03T18:30:08Z</dcterms:created>
  <dcterms:modified xsi:type="dcterms:W3CDTF">2020-04-06T10:27:58Z</dcterms:modified>
</cp:coreProperties>
</file>